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301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64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3" r:id="rId39"/>
    <p:sldId id="292" r:id="rId40"/>
    <p:sldId id="294" r:id="rId41"/>
    <p:sldId id="295" r:id="rId42"/>
    <p:sldId id="296" r:id="rId43"/>
    <p:sldId id="297" r:id="rId44"/>
    <p:sldId id="298" r:id="rId45"/>
    <p:sldId id="299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66"/>
    <a:srgbClr val="CC0000"/>
    <a:srgbClr val="561F1E"/>
    <a:srgbClr val="094647"/>
    <a:srgbClr val="33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2814" y="-9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B1716-55F7-4D5C-80DD-5D44C56DDD84}" type="datetimeFigureOut">
              <a:rPr lang="en-US" smtClean="0"/>
              <a:t>11/30/2014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58592-4617-465B-8329-D437F6725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014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58592-4617-465B-8329-D437F6725BF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78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58592-4617-465B-8329-D437F6725BF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6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4BF3D-E713-4A68-AD90-EA02BD905783}" type="datetimeFigureOut">
              <a:rPr lang="en-US" smtClean="0"/>
              <a:t>11/30/2014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A972-5442-456D-B4CC-4133FED3C67E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4BF3D-E713-4A68-AD90-EA02BD905783}" type="datetimeFigureOut">
              <a:rPr lang="en-US" smtClean="0"/>
              <a:t>11/30/2014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A972-5442-456D-B4CC-4133FED3C67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4BF3D-E713-4A68-AD90-EA02BD905783}" type="datetimeFigureOut">
              <a:rPr lang="en-US" smtClean="0"/>
              <a:t>11/30/2014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A972-5442-456D-B4CC-4133FED3C67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4BF3D-E713-4A68-AD90-EA02BD905783}" type="datetimeFigureOut">
              <a:rPr lang="en-US" smtClean="0"/>
              <a:t>11/30/2014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A972-5442-456D-B4CC-4133FED3C67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4BF3D-E713-4A68-AD90-EA02BD905783}" type="datetimeFigureOut">
              <a:rPr lang="en-US" smtClean="0"/>
              <a:t>11/30/2014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A972-5442-456D-B4CC-4133FED3C67E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4BF3D-E713-4A68-AD90-EA02BD905783}" type="datetimeFigureOut">
              <a:rPr lang="en-US" smtClean="0"/>
              <a:t>11/30/2014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A972-5442-456D-B4CC-4133FED3C67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4BF3D-E713-4A68-AD90-EA02BD905783}" type="datetimeFigureOut">
              <a:rPr lang="en-US" smtClean="0"/>
              <a:t>11/30/2014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A972-5442-456D-B4CC-4133FED3C67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4BF3D-E713-4A68-AD90-EA02BD905783}" type="datetimeFigureOut">
              <a:rPr lang="en-US" smtClean="0"/>
              <a:t>11/30/2014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A972-5442-456D-B4CC-4133FED3C67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4BF3D-E713-4A68-AD90-EA02BD905783}" type="datetimeFigureOut">
              <a:rPr lang="en-US" smtClean="0"/>
              <a:t>11/30/2014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A972-5442-456D-B4CC-4133FED3C67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4BF3D-E713-4A68-AD90-EA02BD905783}" type="datetimeFigureOut">
              <a:rPr lang="en-US" smtClean="0"/>
              <a:t>11/30/2014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A972-5442-456D-B4CC-4133FED3C67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4BF3D-E713-4A68-AD90-EA02BD905783}" type="datetimeFigureOut">
              <a:rPr lang="en-US" smtClean="0"/>
              <a:t>11/30/2014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C706A972-5442-456D-B4CC-4133FED3C6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A24BF3D-E713-4A68-AD90-EA02BD905783}" type="datetimeFigureOut">
              <a:rPr lang="en-US" smtClean="0"/>
              <a:t>11/30/2014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706A972-5442-456D-B4CC-4133FED3C67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228600" y="-76200"/>
            <a:ext cx="54864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b="1" dirty="0" smtClean="0">
              <a:solidFill>
                <a:srgbClr val="561F1E"/>
              </a:solidFill>
              <a:latin typeface="Verdana" pitchFamily="34" charset="0"/>
            </a:endParaRPr>
          </a:p>
          <a:p>
            <a:pPr algn="ctr"/>
            <a:r>
              <a:rPr lang="en-US" sz="3600" b="1" i="1" dirty="0" smtClean="0">
                <a:solidFill>
                  <a:srgbClr val="561F1E"/>
                </a:solidFill>
                <a:latin typeface="Comic Sans MS" pitchFamily="66" charset="0"/>
              </a:rPr>
              <a:t>Voronoi Diagram</a:t>
            </a:r>
            <a:endParaRPr lang="he-IL" sz="3600" b="1" i="1" dirty="0" smtClean="0">
              <a:solidFill>
                <a:srgbClr val="561F1E"/>
              </a:solidFill>
              <a:latin typeface="Comic Sans MS" pitchFamily="66" charset="0"/>
            </a:endParaRPr>
          </a:p>
          <a:p>
            <a:pPr algn="ctr"/>
            <a:r>
              <a:rPr lang="he-IL" sz="3600" b="1" dirty="0" smtClean="0">
                <a:solidFill>
                  <a:srgbClr val="561F1E"/>
                </a:solidFill>
                <a:latin typeface="Verdana" pitchFamily="34" charset="0"/>
              </a:rPr>
              <a:t>דיאגרמת וורונוי</a:t>
            </a:r>
            <a:endParaRPr lang="en-US" sz="3600" b="1" dirty="0" smtClean="0">
              <a:solidFill>
                <a:srgbClr val="561F1E"/>
              </a:solidFill>
              <a:latin typeface="Verdana" pitchFamily="34" charset="0"/>
            </a:endParaRPr>
          </a:p>
          <a:p>
            <a:pPr algn="ctr"/>
            <a:endParaRPr lang="en-US" sz="3600" b="1" dirty="0" smtClean="0">
              <a:solidFill>
                <a:srgbClr val="561F1E"/>
              </a:solidFill>
              <a:latin typeface="Verdana" pitchFamily="34" charset="0"/>
            </a:endParaRPr>
          </a:p>
          <a:p>
            <a:pPr algn="ctr"/>
            <a:endParaRPr lang="en-US" sz="2800" b="1" i="1" dirty="0" smtClean="0">
              <a:solidFill>
                <a:srgbClr val="561F1E"/>
              </a:solidFill>
              <a:latin typeface="Verdana" pitchFamily="34" charset="0"/>
            </a:endParaRPr>
          </a:p>
          <a:p>
            <a:pPr algn="ctr"/>
            <a:endParaRPr lang="fr-FR" sz="2800" i="1" dirty="0" smtClean="0">
              <a:solidFill>
                <a:srgbClr val="561F1E"/>
              </a:solidFill>
            </a:endParaRPr>
          </a:p>
          <a:p>
            <a:endParaRPr lang="en-US" sz="3600" dirty="0">
              <a:solidFill>
                <a:srgbClr val="561F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3416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762000"/>
            <a:ext cx="7620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dirty="0"/>
              <a:t> </a:t>
            </a:r>
          </a:p>
          <a:p>
            <a:pPr algn="ctr" rtl="1"/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חישוב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הדיאגרמה</a:t>
            </a:r>
            <a:endParaRPr lang="en-US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r" rtl="1"/>
            <a:endParaRPr lang="en-US" b="1" dirty="0" smtClean="0"/>
          </a:p>
          <a:p>
            <a:pPr algn="r" rtl="1"/>
            <a:r>
              <a:rPr lang="he-IL" sz="2400" b="1" dirty="0" smtClean="0">
                <a:solidFill>
                  <a:srgbClr val="660066"/>
                </a:solidFill>
              </a:rPr>
              <a:t>אלגוריתם בסיסי – הדגמה</a:t>
            </a:r>
            <a:endParaRPr lang="en-US" sz="2400" b="1" dirty="0">
              <a:solidFill>
                <a:srgbClr val="660066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71799" y="2864768"/>
            <a:ext cx="3240361" cy="20882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3347864" y="3368824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4572000" y="3224808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3923928" y="4808984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5076056" y="4448944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4173612" y="3944888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995936" y="3971310"/>
                <a:ext cx="1440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dirty="0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3971310"/>
                <a:ext cx="144016" cy="261610"/>
              </a:xfrm>
              <a:prstGeom prst="rect">
                <a:avLst/>
              </a:prstGeom>
              <a:blipFill rotWithShape="1">
                <a:blip r:embed="rId2"/>
                <a:stretch>
                  <a:fillRect r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4572000" y="3224808"/>
                <a:ext cx="1440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𝑞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224808"/>
                <a:ext cx="144016" cy="261610"/>
              </a:xfrm>
              <a:prstGeom prst="rect">
                <a:avLst/>
              </a:prstGeom>
              <a:blipFill rotWithShape="1">
                <a:blip r:embed="rId3"/>
                <a:stretch>
                  <a:fillRect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06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762000"/>
            <a:ext cx="7620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dirty="0"/>
              <a:t> </a:t>
            </a:r>
          </a:p>
          <a:p>
            <a:pPr algn="ctr" rtl="1"/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חישוב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הדיאגרמה</a:t>
            </a:r>
            <a:endParaRPr lang="en-US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r" rtl="1"/>
            <a:endParaRPr lang="en-US" b="1" dirty="0" smtClean="0"/>
          </a:p>
          <a:p>
            <a:pPr algn="r" rtl="1"/>
            <a:r>
              <a:rPr lang="he-IL" sz="2400" b="1" dirty="0" smtClean="0">
                <a:solidFill>
                  <a:srgbClr val="660066"/>
                </a:solidFill>
              </a:rPr>
              <a:t>אלגוריתם בסיסי – הדגמה</a:t>
            </a:r>
            <a:endParaRPr lang="en-US" sz="2400" b="1" dirty="0">
              <a:solidFill>
                <a:srgbClr val="66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71799" y="2864768"/>
            <a:ext cx="3240361" cy="20882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347864" y="3368824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72000" y="3224808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923928" y="4808984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076056" y="4448944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173612" y="3944888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995936" y="3971310"/>
                <a:ext cx="1440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dirty="0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3971310"/>
                <a:ext cx="144016" cy="261610"/>
              </a:xfrm>
              <a:prstGeom prst="rect">
                <a:avLst/>
              </a:prstGeom>
              <a:blipFill rotWithShape="1">
                <a:blip r:embed="rId2"/>
                <a:stretch>
                  <a:fillRect r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72000" y="3224808"/>
                <a:ext cx="1440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𝑞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224808"/>
                <a:ext cx="144016" cy="261610"/>
              </a:xfrm>
              <a:prstGeom prst="rect">
                <a:avLst/>
              </a:prstGeom>
              <a:blipFill rotWithShape="1">
                <a:blip r:embed="rId3"/>
                <a:stretch>
                  <a:fillRect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3059832" y="2864768"/>
            <a:ext cx="2952328" cy="16201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66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762000"/>
            <a:ext cx="7620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dirty="0"/>
              <a:t> </a:t>
            </a:r>
          </a:p>
          <a:p>
            <a:pPr algn="ctr" rtl="1"/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חישוב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הדיאגרמה</a:t>
            </a:r>
            <a:endParaRPr lang="en-US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r" rtl="1"/>
            <a:endParaRPr lang="en-US" b="1" dirty="0" smtClean="0"/>
          </a:p>
          <a:p>
            <a:pPr algn="r" rtl="1"/>
            <a:r>
              <a:rPr lang="he-IL" sz="2400" b="1" dirty="0" smtClean="0">
                <a:solidFill>
                  <a:srgbClr val="660066"/>
                </a:solidFill>
              </a:rPr>
              <a:t>אלגוריתם בסיסי – הדגמה</a:t>
            </a:r>
            <a:endParaRPr lang="en-US" sz="2400" b="1" dirty="0">
              <a:solidFill>
                <a:srgbClr val="66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71799" y="2864768"/>
            <a:ext cx="3240361" cy="20882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768600" y="2871118"/>
            <a:ext cx="3238500" cy="2070100"/>
          </a:xfrm>
          <a:custGeom>
            <a:avLst/>
            <a:gdLst>
              <a:gd name="connsiteX0" fmla="*/ 6350 w 3238500"/>
              <a:gd name="connsiteY0" fmla="*/ 0 h 2070100"/>
              <a:gd name="connsiteX1" fmla="*/ 285750 w 3238500"/>
              <a:gd name="connsiteY1" fmla="*/ 0 h 2070100"/>
              <a:gd name="connsiteX2" fmla="*/ 3232150 w 3238500"/>
              <a:gd name="connsiteY2" fmla="*/ 1612900 h 2070100"/>
              <a:gd name="connsiteX3" fmla="*/ 3238500 w 3238500"/>
              <a:gd name="connsiteY3" fmla="*/ 2057400 h 2070100"/>
              <a:gd name="connsiteX4" fmla="*/ 0 w 3238500"/>
              <a:gd name="connsiteY4" fmla="*/ 2070100 h 2070100"/>
              <a:gd name="connsiteX5" fmla="*/ 6350 w 3238500"/>
              <a:gd name="connsiteY5" fmla="*/ 0 h 207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8500" h="2070100">
                <a:moveTo>
                  <a:pt x="6350" y="0"/>
                </a:moveTo>
                <a:lnTo>
                  <a:pt x="285750" y="0"/>
                </a:lnTo>
                <a:lnTo>
                  <a:pt x="3232150" y="1612900"/>
                </a:lnTo>
                <a:cubicBezTo>
                  <a:pt x="3234267" y="1761067"/>
                  <a:pt x="3236383" y="1909233"/>
                  <a:pt x="3238500" y="2057400"/>
                </a:cubicBezTo>
                <a:lnTo>
                  <a:pt x="0" y="2070100"/>
                </a:lnTo>
                <a:cubicBezTo>
                  <a:pt x="2117" y="1375833"/>
                  <a:pt x="4233" y="681567"/>
                  <a:pt x="635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347864" y="3368824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572000" y="3224808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923928" y="4808984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076056" y="4448944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173612" y="3944888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995936" y="3971310"/>
                <a:ext cx="1440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dirty="0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3971310"/>
                <a:ext cx="144016" cy="261610"/>
              </a:xfrm>
              <a:prstGeom prst="rect">
                <a:avLst/>
              </a:prstGeom>
              <a:blipFill rotWithShape="1">
                <a:blip r:embed="rId2"/>
                <a:stretch>
                  <a:fillRect r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72000" y="3224808"/>
                <a:ext cx="1440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𝑞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224808"/>
                <a:ext cx="144016" cy="261610"/>
              </a:xfrm>
              <a:prstGeom prst="rect">
                <a:avLst/>
              </a:prstGeom>
              <a:blipFill rotWithShape="1">
                <a:blip r:embed="rId3"/>
                <a:stretch>
                  <a:fillRect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3059832" y="2864768"/>
            <a:ext cx="2952328" cy="16201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49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762000"/>
            <a:ext cx="7620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dirty="0"/>
              <a:t> </a:t>
            </a:r>
          </a:p>
          <a:p>
            <a:pPr algn="ctr" rtl="1"/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חישוב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הדיאגרמה</a:t>
            </a:r>
            <a:endParaRPr lang="en-US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r" rtl="1"/>
            <a:endParaRPr lang="en-US" b="1" dirty="0" smtClean="0"/>
          </a:p>
          <a:p>
            <a:pPr algn="r" rtl="1"/>
            <a:r>
              <a:rPr lang="he-IL" sz="2400" b="1" dirty="0" smtClean="0">
                <a:solidFill>
                  <a:srgbClr val="660066"/>
                </a:solidFill>
              </a:rPr>
              <a:t>אלגוריתם בסיסי – הדגמה</a:t>
            </a:r>
            <a:endParaRPr lang="en-US" sz="2400" b="1" dirty="0">
              <a:solidFill>
                <a:srgbClr val="66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71799" y="2864768"/>
            <a:ext cx="3240361" cy="20882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773568" y="2874510"/>
            <a:ext cx="1221449" cy="2061617"/>
          </a:xfrm>
          <a:custGeom>
            <a:avLst/>
            <a:gdLst>
              <a:gd name="connsiteX0" fmla="*/ 1221449 w 1221449"/>
              <a:gd name="connsiteY0" fmla="*/ 533119 h 2061617"/>
              <a:gd name="connsiteX1" fmla="*/ 219321 w 1221449"/>
              <a:gd name="connsiteY1" fmla="*/ 2061617 h 2061617"/>
              <a:gd name="connsiteX2" fmla="*/ 0 w 1221449"/>
              <a:gd name="connsiteY2" fmla="*/ 2061617 h 2061617"/>
              <a:gd name="connsiteX3" fmla="*/ 6748 w 1221449"/>
              <a:gd name="connsiteY3" fmla="*/ 0 h 2061617"/>
              <a:gd name="connsiteX4" fmla="*/ 293552 w 1221449"/>
              <a:gd name="connsiteY4" fmla="*/ 3374 h 2061617"/>
              <a:gd name="connsiteX5" fmla="*/ 1221449 w 1221449"/>
              <a:gd name="connsiteY5" fmla="*/ 533119 h 206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449" h="2061617">
                <a:moveTo>
                  <a:pt x="1221449" y="533119"/>
                </a:moveTo>
                <a:lnTo>
                  <a:pt x="219321" y="2061617"/>
                </a:lnTo>
                <a:lnTo>
                  <a:pt x="0" y="2061617"/>
                </a:lnTo>
                <a:cubicBezTo>
                  <a:pt x="2249" y="1374411"/>
                  <a:pt x="4499" y="687206"/>
                  <a:pt x="6748" y="0"/>
                </a:cubicBezTo>
                <a:lnTo>
                  <a:pt x="293552" y="3374"/>
                </a:lnTo>
                <a:lnTo>
                  <a:pt x="1221449" y="53311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768600" y="2871118"/>
            <a:ext cx="3238500" cy="2070100"/>
          </a:xfrm>
          <a:custGeom>
            <a:avLst/>
            <a:gdLst>
              <a:gd name="connsiteX0" fmla="*/ 6350 w 3238500"/>
              <a:gd name="connsiteY0" fmla="*/ 0 h 2070100"/>
              <a:gd name="connsiteX1" fmla="*/ 285750 w 3238500"/>
              <a:gd name="connsiteY1" fmla="*/ 0 h 2070100"/>
              <a:gd name="connsiteX2" fmla="*/ 3232150 w 3238500"/>
              <a:gd name="connsiteY2" fmla="*/ 1612900 h 2070100"/>
              <a:gd name="connsiteX3" fmla="*/ 3238500 w 3238500"/>
              <a:gd name="connsiteY3" fmla="*/ 2057400 h 2070100"/>
              <a:gd name="connsiteX4" fmla="*/ 0 w 3238500"/>
              <a:gd name="connsiteY4" fmla="*/ 2070100 h 2070100"/>
              <a:gd name="connsiteX5" fmla="*/ 6350 w 3238500"/>
              <a:gd name="connsiteY5" fmla="*/ 0 h 207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8500" h="2070100">
                <a:moveTo>
                  <a:pt x="6350" y="0"/>
                </a:moveTo>
                <a:lnTo>
                  <a:pt x="285750" y="0"/>
                </a:lnTo>
                <a:lnTo>
                  <a:pt x="3232150" y="1612900"/>
                </a:lnTo>
                <a:cubicBezTo>
                  <a:pt x="3234267" y="1761067"/>
                  <a:pt x="3236383" y="1909233"/>
                  <a:pt x="3238500" y="2057400"/>
                </a:cubicBezTo>
                <a:lnTo>
                  <a:pt x="0" y="2070100"/>
                </a:lnTo>
                <a:cubicBezTo>
                  <a:pt x="2117" y="1375833"/>
                  <a:pt x="4233" y="681567"/>
                  <a:pt x="635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347864" y="3368824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572000" y="3224808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923928" y="4808984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076056" y="4448944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173612" y="3944888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995936" y="3971310"/>
                <a:ext cx="1440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dirty="0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3971310"/>
                <a:ext cx="144016" cy="261610"/>
              </a:xfrm>
              <a:prstGeom prst="rect">
                <a:avLst/>
              </a:prstGeom>
              <a:blipFill rotWithShape="1">
                <a:blip r:embed="rId2"/>
                <a:stretch>
                  <a:fillRect r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203848" y="3368824"/>
                <a:ext cx="1440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𝑞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368824"/>
                <a:ext cx="144016" cy="261610"/>
              </a:xfrm>
              <a:prstGeom prst="rect">
                <a:avLst/>
              </a:prstGeom>
              <a:blipFill rotWithShape="1">
                <a:blip r:embed="rId3"/>
                <a:stretch>
                  <a:fillRect r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3059832" y="2864768"/>
            <a:ext cx="2952328" cy="16201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97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762000"/>
            <a:ext cx="7620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dirty="0"/>
              <a:t> </a:t>
            </a:r>
          </a:p>
          <a:p>
            <a:pPr algn="ctr" rtl="1"/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חישוב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הדיאגרמה</a:t>
            </a:r>
            <a:endParaRPr lang="en-US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r" rtl="1"/>
            <a:endParaRPr lang="en-US" b="1" dirty="0" smtClean="0"/>
          </a:p>
          <a:p>
            <a:pPr algn="r" rtl="1"/>
            <a:r>
              <a:rPr lang="he-IL" sz="2400" b="1" dirty="0" smtClean="0">
                <a:solidFill>
                  <a:srgbClr val="660066"/>
                </a:solidFill>
              </a:rPr>
              <a:t>אלגוריתם בסיסי – הדגמה</a:t>
            </a:r>
            <a:endParaRPr lang="en-US" sz="2400" b="1" dirty="0">
              <a:solidFill>
                <a:srgbClr val="66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71799" y="2864768"/>
            <a:ext cx="3240361" cy="20882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773568" y="2874510"/>
            <a:ext cx="1221449" cy="2061617"/>
          </a:xfrm>
          <a:custGeom>
            <a:avLst/>
            <a:gdLst>
              <a:gd name="connsiteX0" fmla="*/ 1221449 w 1221449"/>
              <a:gd name="connsiteY0" fmla="*/ 533119 h 2061617"/>
              <a:gd name="connsiteX1" fmla="*/ 219321 w 1221449"/>
              <a:gd name="connsiteY1" fmla="*/ 2061617 h 2061617"/>
              <a:gd name="connsiteX2" fmla="*/ 0 w 1221449"/>
              <a:gd name="connsiteY2" fmla="*/ 2061617 h 2061617"/>
              <a:gd name="connsiteX3" fmla="*/ 6748 w 1221449"/>
              <a:gd name="connsiteY3" fmla="*/ 0 h 2061617"/>
              <a:gd name="connsiteX4" fmla="*/ 293552 w 1221449"/>
              <a:gd name="connsiteY4" fmla="*/ 3374 h 2061617"/>
              <a:gd name="connsiteX5" fmla="*/ 1221449 w 1221449"/>
              <a:gd name="connsiteY5" fmla="*/ 533119 h 206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449" h="2061617">
                <a:moveTo>
                  <a:pt x="1221449" y="533119"/>
                </a:moveTo>
                <a:lnTo>
                  <a:pt x="219321" y="2061617"/>
                </a:lnTo>
                <a:lnTo>
                  <a:pt x="0" y="2061617"/>
                </a:lnTo>
                <a:cubicBezTo>
                  <a:pt x="2249" y="1374411"/>
                  <a:pt x="4499" y="687206"/>
                  <a:pt x="6748" y="0"/>
                </a:cubicBezTo>
                <a:lnTo>
                  <a:pt x="293552" y="3374"/>
                </a:lnTo>
                <a:lnTo>
                  <a:pt x="1221449" y="53311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768600" y="2871118"/>
            <a:ext cx="3238500" cy="2070100"/>
          </a:xfrm>
          <a:custGeom>
            <a:avLst/>
            <a:gdLst>
              <a:gd name="connsiteX0" fmla="*/ 6350 w 3238500"/>
              <a:gd name="connsiteY0" fmla="*/ 0 h 2070100"/>
              <a:gd name="connsiteX1" fmla="*/ 285750 w 3238500"/>
              <a:gd name="connsiteY1" fmla="*/ 0 h 2070100"/>
              <a:gd name="connsiteX2" fmla="*/ 3232150 w 3238500"/>
              <a:gd name="connsiteY2" fmla="*/ 1612900 h 2070100"/>
              <a:gd name="connsiteX3" fmla="*/ 3238500 w 3238500"/>
              <a:gd name="connsiteY3" fmla="*/ 2057400 h 2070100"/>
              <a:gd name="connsiteX4" fmla="*/ 0 w 3238500"/>
              <a:gd name="connsiteY4" fmla="*/ 2070100 h 2070100"/>
              <a:gd name="connsiteX5" fmla="*/ 6350 w 3238500"/>
              <a:gd name="connsiteY5" fmla="*/ 0 h 207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8500" h="2070100">
                <a:moveTo>
                  <a:pt x="6350" y="0"/>
                </a:moveTo>
                <a:lnTo>
                  <a:pt x="285750" y="0"/>
                </a:lnTo>
                <a:lnTo>
                  <a:pt x="3232150" y="1612900"/>
                </a:lnTo>
                <a:cubicBezTo>
                  <a:pt x="3234267" y="1761067"/>
                  <a:pt x="3236383" y="1909233"/>
                  <a:pt x="3238500" y="2057400"/>
                </a:cubicBezTo>
                <a:lnTo>
                  <a:pt x="0" y="2070100"/>
                </a:lnTo>
                <a:cubicBezTo>
                  <a:pt x="2117" y="1375833"/>
                  <a:pt x="4233" y="681567"/>
                  <a:pt x="635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347864" y="3368824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572000" y="3224808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923928" y="4808984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076056" y="4448944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173612" y="3944888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995936" y="3971310"/>
                <a:ext cx="1440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dirty="0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3971310"/>
                <a:ext cx="144016" cy="261610"/>
              </a:xfrm>
              <a:prstGeom prst="rect">
                <a:avLst/>
              </a:prstGeom>
              <a:blipFill rotWithShape="1">
                <a:blip r:embed="rId2"/>
                <a:stretch>
                  <a:fillRect r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203848" y="3368824"/>
                <a:ext cx="1440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𝑞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368824"/>
                <a:ext cx="144016" cy="261610"/>
              </a:xfrm>
              <a:prstGeom prst="rect">
                <a:avLst/>
              </a:prstGeom>
              <a:blipFill rotWithShape="1">
                <a:blip r:embed="rId3"/>
                <a:stretch>
                  <a:fillRect r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 flipV="1">
            <a:off x="2987824" y="2864768"/>
            <a:ext cx="1368152" cy="2076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59832" y="2864768"/>
            <a:ext cx="2952328" cy="16201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59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762000"/>
            <a:ext cx="7620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dirty="0"/>
              <a:t> </a:t>
            </a:r>
          </a:p>
          <a:p>
            <a:pPr algn="ctr" rtl="1"/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חישוב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הדיאגרמה</a:t>
            </a:r>
            <a:endParaRPr lang="en-US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r" rtl="1"/>
            <a:endParaRPr lang="en-US" b="1" dirty="0" smtClean="0"/>
          </a:p>
          <a:p>
            <a:pPr algn="r" rtl="1"/>
            <a:r>
              <a:rPr lang="he-IL" sz="2400" b="1" dirty="0" smtClean="0">
                <a:solidFill>
                  <a:srgbClr val="660066"/>
                </a:solidFill>
              </a:rPr>
              <a:t>אלגוריתם בסיסי – הדגמה</a:t>
            </a:r>
            <a:endParaRPr lang="en-US" sz="2400" b="1" dirty="0">
              <a:solidFill>
                <a:srgbClr val="66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71799" y="2864768"/>
            <a:ext cx="3240361" cy="20882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768600" y="2871118"/>
            <a:ext cx="3238500" cy="2070100"/>
          </a:xfrm>
          <a:custGeom>
            <a:avLst/>
            <a:gdLst>
              <a:gd name="connsiteX0" fmla="*/ 6350 w 3238500"/>
              <a:gd name="connsiteY0" fmla="*/ 0 h 2070100"/>
              <a:gd name="connsiteX1" fmla="*/ 285750 w 3238500"/>
              <a:gd name="connsiteY1" fmla="*/ 0 h 2070100"/>
              <a:gd name="connsiteX2" fmla="*/ 3232150 w 3238500"/>
              <a:gd name="connsiteY2" fmla="*/ 1612900 h 2070100"/>
              <a:gd name="connsiteX3" fmla="*/ 3238500 w 3238500"/>
              <a:gd name="connsiteY3" fmla="*/ 2057400 h 2070100"/>
              <a:gd name="connsiteX4" fmla="*/ 0 w 3238500"/>
              <a:gd name="connsiteY4" fmla="*/ 2070100 h 2070100"/>
              <a:gd name="connsiteX5" fmla="*/ 6350 w 3238500"/>
              <a:gd name="connsiteY5" fmla="*/ 0 h 207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8500" h="2070100">
                <a:moveTo>
                  <a:pt x="6350" y="0"/>
                </a:moveTo>
                <a:lnTo>
                  <a:pt x="285750" y="0"/>
                </a:lnTo>
                <a:lnTo>
                  <a:pt x="3232150" y="1612900"/>
                </a:lnTo>
                <a:cubicBezTo>
                  <a:pt x="3234267" y="1761067"/>
                  <a:pt x="3236383" y="1909233"/>
                  <a:pt x="3238500" y="2057400"/>
                </a:cubicBezTo>
                <a:lnTo>
                  <a:pt x="0" y="2070100"/>
                </a:lnTo>
                <a:cubicBezTo>
                  <a:pt x="2117" y="1375833"/>
                  <a:pt x="4233" y="681567"/>
                  <a:pt x="635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773568" y="2874510"/>
            <a:ext cx="1221449" cy="2061617"/>
          </a:xfrm>
          <a:custGeom>
            <a:avLst/>
            <a:gdLst>
              <a:gd name="connsiteX0" fmla="*/ 1221449 w 1221449"/>
              <a:gd name="connsiteY0" fmla="*/ 533119 h 2061617"/>
              <a:gd name="connsiteX1" fmla="*/ 219321 w 1221449"/>
              <a:gd name="connsiteY1" fmla="*/ 2061617 h 2061617"/>
              <a:gd name="connsiteX2" fmla="*/ 0 w 1221449"/>
              <a:gd name="connsiteY2" fmla="*/ 2061617 h 2061617"/>
              <a:gd name="connsiteX3" fmla="*/ 6748 w 1221449"/>
              <a:gd name="connsiteY3" fmla="*/ 0 h 2061617"/>
              <a:gd name="connsiteX4" fmla="*/ 293552 w 1221449"/>
              <a:gd name="connsiteY4" fmla="*/ 3374 h 2061617"/>
              <a:gd name="connsiteX5" fmla="*/ 1221449 w 1221449"/>
              <a:gd name="connsiteY5" fmla="*/ 533119 h 206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449" h="2061617">
                <a:moveTo>
                  <a:pt x="1221449" y="533119"/>
                </a:moveTo>
                <a:lnTo>
                  <a:pt x="219321" y="2061617"/>
                </a:lnTo>
                <a:lnTo>
                  <a:pt x="0" y="2061617"/>
                </a:lnTo>
                <a:cubicBezTo>
                  <a:pt x="2249" y="1374411"/>
                  <a:pt x="4499" y="687206"/>
                  <a:pt x="6748" y="0"/>
                </a:cubicBezTo>
                <a:lnTo>
                  <a:pt x="293552" y="3374"/>
                </a:lnTo>
                <a:lnTo>
                  <a:pt x="1221449" y="53311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347864" y="3368824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572000" y="3224808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923928" y="4808984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076056" y="4448944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173612" y="3944888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995936" y="3971310"/>
                <a:ext cx="1440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dirty="0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3971310"/>
                <a:ext cx="144016" cy="261610"/>
              </a:xfrm>
              <a:prstGeom prst="rect">
                <a:avLst/>
              </a:prstGeom>
              <a:blipFill rotWithShape="1">
                <a:blip r:embed="rId2"/>
                <a:stretch>
                  <a:fillRect r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203848" y="3368824"/>
                <a:ext cx="1440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𝑞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368824"/>
                <a:ext cx="144016" cy="261610"/>
              </a:xfrm>
              <a:prstGeom prst="rect">
                <a:avLst/>
              </a:prstGeom>
              <a:blipFill rotWithShape="1">
                <a:blip r:embed="rId3"/>
                <a:stretch>
                  <a:fillRect r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 flipV="1">
            <a:off x="2987824" y="2864768"/>
            <a:ext cx="1368152" cy="2076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59832" y="2864768"/>
            <a:ext cx="2952328" cy="16201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0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762000"/>
            <a:ext cx="7620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dirty="0"/>
              <a:t> </a:t>
            </a:r>
          </a:p>
          <a:p>
            <a:pPr algn="ctr" rtl="1"/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חישוב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הדיאגרמה</a:t>
            </a:r>
            <a:endParaRPr lang="en-US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r" rtl="1"/>
            <a:endParaRPr lang="en-US" b="1" dirty="0" smtClean="0"/>
          </a:p>
          <a:p>
            <a:pPr algn="r" rtl="1"/>
            <a:r>
              <a:rPr lang="he-IL" sz="2400" b="1" dirty="0" smtClean="0">
                <a:solidFill>
                  <a:srgbClr val="660066"/>
                </a:solidFill>
              </a:rPr>
              <a:t>אלגוריתם בסיסי – הדגמה</a:t>
            </a:r>
            <a:endParaRPr lang="en-US" sz="2400" b="1" dirty="0">
              <a:solidFill>
                <a:srgbClr val="66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71799" y="2819400"/>
            <a:ext cx="3240361" cy="20882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768600" y="2825750"/>
            <a:ext cx="3238500" cy="2070100"/>
          </a:xfrm>
          <a:custGeom>
            <a:avLst/>
            <a:gdLst>
              <a:gd name="connsiteX0" fmla="*/ 6350 w 3238500"/>
              <a:gd name="connsiteY0" fmla="*/ 0 h 2070100"/>
              <a:gd name="connsiteX1" fmla="*/ 285750 w 3238500"/>
              <a:gd name="connsiteY1" fmla="*/ 0 h 2070100"/>
              <a:gd name="connsiteX2" fmla="*/ 3232150 w 3238500"/>
              <a:gd name="connsiteY2" fmla="*/ 1612900 h 2070100"/>
              <a:gd name="connsiteX3" fmla="*/ 3238500 w 3238500"/>
              <a:gd name="connsiteY3" fmla="*/ 2057400 h 2070100"/>
              <a:gd name="connsiteX4" fmla="*/ 0 w 3238500"/>
              <a:gd name="connsiteY4" fmla="*/ 2070100 h 2070100"/>
              <a:gd name="connsiteX5" fmla="*/ 6350 w 3238500"/>
              <a:gd name="connsiteY5" fmla="*/ 0 h 207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8500" h="2070100">
                <a:moveTo>
                  <a:pt x="6350" y="0"/>
                </a:moveTo>
                <a:lnTo>
                  <a:pt x="285750" y="0"/>
                </a:lnTo>
                <a:lnTo>
                  <a:pt x="3232150" y="1612900"/>
                </a:lnTo>
                <a:cubicBezTo>
                  <a:pt x="3234267" y="1761067"/>
                  <a:pt x="3236383" y="1909233"/>
                  <a:pt x="3238500" y="2057400"/>
                </a:cubicBezTo>
                <a:lnTo>
                  <a:pt x="0" y="2070100"/>
                </a:lnTo>
                <a:cubicBezTo>
                  <a:pt x="2117" y="1375833"/>
                  <a:pt x="4233" y="681567"/>
                  <a:pt x="635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773568" y="2829142"/>
            <a:ext cx="1221449" cy="2061617"/>
          </a:xfrm>
          <a:custGeom>
            <a:avLst/>
            <a:gdLst>
              <a:gd name="connsiteX0" fmla="*/ 1221449 w 1221449"/>
              <a:gd name="connsiteY0" fmla="*/ 533119 h 2061617"/>
              <a:gd name="connsiteX1" fmla="*/ 219321 w 1221449"/>
              <a:gd name="connsiteY1" fmla="*/ 2061617 h 2061617"/>
              <a:gd name="connsiteX2" fmla="*/ 0 w 1221449"/>
              <a:gd name="connsiteY2" fmla="*/ 2061617 h 2061617"/>
              <a:gd name="connsiteX3" fmla="*/ 6748 w 1221449"/>
              <a:gd name="connsiteY3" fmla="*/ 0 h 2061617"/>
              <a:gd name="connsiteX4" fmla="*/ 293552 w 1221449"/>
              <a:gd name="connsiteY4" fmla="*/ 3374 h 2061617"/>
              <a:gd name="connsiteX5" fmla="*/ 1221449 w 1221449"/>
              <a:gd name="connsiteY5" fmla="*/ 533119 h 206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449" h="2061617">
                <a:moveTo>
                  <a:pt x="1221449" y="533119"/>
                </a:moveTo>
                <a:lnTo>
                  <a:pt x="219321" y="2061617"/>
                </a:lnTo>
                <a:lnTo>
                  <a:pt x="0" y="2061617"/>
                </a:lnTo>
                <a:cubicBezTo>
                  <a:pt x="2249" y="1374411"/>
                  <a:pt x="4499" y="687206"/>
                  <a:pt x="6748" y="0"/>
                </a:cubicBezTo>
                <a:lnTo>
                  <a:pt x="293552" y="3374"/>
                </a:lnTo>
                <a:lnTo>
                  <a:pt x="1221449" y="53311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347864" y="3323456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572000" y="3179440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923928" y="4763616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076056" y="4403576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173612" y="3899520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995936" y="3925942"/>
                <a:ext cx="1440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dirty="0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3925942"/>
                <a:ext cx="144016" cy="261610"/>
              </a:xfrm>
              <a:prstGeom prst="rect">
                <a:avLst/>
              </a:prstGeom>
              <a:blipFill rotWithShape="1">
                <a:blip r:embed="rId2"/>
                <a:stretch>
                  <a:fillRect r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745018" y="4691608"/>
                <a:ext cx="1440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𝑞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018" y="4691608"/>
                <a:ext cx="144016" cy="261610"/>
              </a:xfrm>
              <a:prstGeom prst="rect">
                <a:avLst/>
              </a:prstGeom>
              <a:blipFill rotWithShape="1">
                <a:blip r:embed="rId3"/>
                <a:stretch>
                  <a:fillRect r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 flipV="1">
            <a:off x="2987824" y="2819400"/>
            <a:ext cx="1368152" cy="2076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59832" y="2819400"/>
            <a:ext cx="2952328" cy="16201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76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762000"/>
            <a:ext cx="7620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dirty="0"/>
              <a:t> </a:t>
            </a:r>
          </a:p>
          <a:p>
            <a:pPr algn="ctr" rtl="1"/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חישוב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הדיאגרמה</a:t>
            </a:r>
            <a:endParaRPr lang="en-US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r" rtl="1"/>
            <a:endParaRPr lang="en-US" b="1" dirty="0" smtClean="0"/>
          </a:p>
          <a:p>
            <a:pPr algn="r" rtl="1"/>
            <a:r>
              <a:rPr lang="he-IL" sz="2400" b="1" dirty="0" smtClean="0">
                <a:solidFill>
                  <a:srgbClr val="660066"/>
                </a:solidFill>
              </a:rPr>
              <a:t>אלגוריתם בסיסי – הדגמה</a:t>
            </a:r>
            <a:endParaRPr lang="en-US" sz="2400" b="1" dirty="0">
              <a:solidFill>
                <a:srgbClr val="66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71799" y="2819400"/>
            <a:ext cx="3240361" cy="20882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768600" y="2825750"/>
            <a:ext cx="3238500" cy="2070100"/>
          </a:xfrm>
          <a:custGeom>
            <a:avLst/>
            <a:gdLst>
              <a:gd name="connsiteX0" fmla="*/ 6350 w 3238500"/>
              <a:gd name="connsiteY0" fmla="*/ 0 h 2070100"/>
              <a:gd name="connsiteX1" fmla="*/ 285750 w 3238500"/>
              <a:gd name="connsiteY1" fmla="*/ 0 h 2070100"/>
              <a:gd name="connsiteX2" fmla="*/ 3232150 w 3238500"/>
              <a:gd name="connsiteY2" fmla="*/ 1612900 h 2070100"/>
              <a:gd name="connsiteX3" fmla="*/ 3238500 w 3238500"/>
              <a:gd name="connsiteY3" fmla="*/ 2057400 h 2070100"/>
              <a:gd name="connsiteX4" fmla="*/ 0 w 3238500"/>
              <a:gd name="connsiteY4" fmla="*/ 2070100 h 2070100"/>
              <a:gd name="connsiteX5" fmla="*/ 6350 w 3238500"/>
              <a:gd name="connsiteY5" fmla="*/ 0 h 207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8500" h="2070100">
                <a:moveTo>
                  <a:pt x="6350" y="0"/>
                </a:moveTo>
                <a:lnTo>
                  <a:pt x="285750" y="0"/>
                </a:lnTo>
                <a:lnTo>
                  <a:pt x="3232150" y="1612900"/>
                </a:lnTo>
                <a:cubicBezTo>
                  <a:pt x="3234267" y="1761067"/>
                  <a:pt x="3236383" y="1909233"/>
                  <a:pt x="3238500" y="2057400"/>
                </a:cubicBezTo>
                <a:lnTo>
                  <a:pt x="0" y="2070100"/>
                </a:lnTo>
                <a:cubicBezTo>
                  <a:pt x="2117" y="1375833"/>
                  <a:pt x="4233" y="681567"/>
                  <a:pt x="635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773568" y="2829142"/>
            <a:ext cx="1221449" cy="2061617"/>
          </a:xfrm>
          <a:custGeom>
            <a:avLst/>
            <a:gdLst>
              <a:gd name="connsiteX0" fmla="*/ 1221449 w 1221449"/>
              <a:gd name="connsiteY0" fmla="*/ 533119 h 2061617"/>
              <a:gd name="connsiteX1" fmla="*/ 219321 w 1221449"/>
              <a:gd name="connsiteY1" fmla="*/ 2061617 h 2061617"/>
              <a:gd name="connsiteX2" fmla="*/ 0 w 1221449"/>
              <a:gd name="connsiteY2" fmla="*/ 2061617 h 2061617"/>
              <a:gd name="connsiteX3" fmla="*/ 6748 w 1221449"/>
              <a:gd name="connsiteY3" fmla="*/ 0 h 2061617"/>
              <a:gd name="connsiteX4" fmla="*/ 293552 w 1221449"/>
              <a:gd name="connsiteY4" fmla="*/ 3374 h 2061617"/>
              <a:gd name="connsiteX5" fmla="*/ 1221449 w 1221449"/>
              <a:gd name="connsiteY5" fmla="*/ 533119 h 206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449" h="2061617">
                <a:moveTo>
                  <a:pt x="1221449" y="533119"/>
                </a:moveTo>
                <a:lnTo>
                  <a:pt x="219321" y="2061617"/>
                </a:lnTo>
                <a:lnTo>
                  <a:pt x="0" y="2061617"/>
                </a:lnTo>
                <a:cubicBezTo>
                  <a:pt x="2249" y="1374411"/>
                  <a:pt x="4499" y="687206"/>
                  <a:pt x="6748" y="0"/>
                </a:cubicBezTo>
                <a:lnTo>
                  <a:pt x="293552" y="3374"/>
                </a:lnTo>
                <a:lnTo>
                  <a:pt x="1221449" y="53311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347864" y="3323456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572000" y="3179440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923928" y="4763616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076056" y="4403576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173612" y="3899520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995936" y="3925942"/>
                <a:ext cx="1440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dirty="0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3925942"/>
                <a:ext cx="144016" cy="261610"/>
              </a:xfrm>
              <a:prstGeom prst="rect">
                <a:avLst/>
              </a:prstGeom>
              <a:blipFill rotWithShape="1">
                <a:blip r:embed="rId2"/>
                <a:stretch>
                  <a:fillRect r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745018" y="4691608"/>
                <a:ext cx="1440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𝑞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018" y="4691608"/>
                <a:ext cx="144016" cy="261610"/>
              </a:xfrm>
              <a:prstGeom prst="rect">
                <a:avLst/>
              </a:prstGeom>
              <a:blipFill rotWithShape="1">
                <a:blip r:embed="rId3"/>
                <a:stretch>
                  <a:fillRect r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 flipV="1">
            <a:off x="2987824" y="2819400"/>
            <a:ext cx="1368152" cy="2076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59832" y="2819400"/>
            <a:ext cx="2952328" cy="16201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2768426" y="4084024"/>
            <a:ext cx="3235300" cy="648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18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762000"/>
            <a:ext cx="7620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dirty="0"/>
              <a:t> </a:t>
            </a:r>
          </a:p>
          <a:p>
            <a:pPr algn="ctr" rtl="1"/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חישוב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הדיאגרמה</a:t>
            </a:r>
            <a:endParaRPr lang="en-US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r" rtl="1"/>
            <a:endParaRPr lang="en-US" b="1" dirty="0" smtClean="0"/>
          </a:p>
          <a:p>
            <a:pPr algn="r" rtl="1"/>
            <a:r>
              <a:rPr lang="he-IL" sz="2400" b="1" dirty="0" smtClean="0">
                <a:solidFill>
                  <a:srgbClr val="660066"/>
                </a:solidFill>
              </a:rPr>
              <a:t>אלגוריתם בסיסי – הדגמה</a:t>
            </a:r>
            <a:endParaRPr lang="en-US" sz="2400" b="1" dirty="0">
              <a:solidFill>
                <a:srgbClr val="66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71799" y="2819400"/>
            <a:ext cx="3240361" cy="20882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768600" y="2825750"/>
            <a:ext cx="3238500" cy="2070100"/>
          </a:xfrm>
          <a:custGeom>
            <a:avLst/>
            <a:gdLst>
              <a:gd name="connsiteX0" fmla="*/ 6350 w 3238500"/>
              <a:gd name="connsiteY0" fmla="*/ 0 h 2070100"/>
              <a:gd name="connsiteX1" fmla="*/ 285750 w 3238500"/>
              <a:gd name="connsiteY1" fmla="*/ 0 h 2070100"/>
              <a:gd name="connsiteX2" fmla="*/ 3232150 w 3238500"/>
              <a:gd name="connsiteY2" fmla="*/ 1612900 h 2070100"/>
              <a:gd name="connsiteX3" fmla="*/ 3238500 w 3238500"/>
              <a:gd name="connsiteY3" fmla="*/ 2057400 h 2070100"/>
              <a:gd name="connsiteX4" fmla="*/ 0 w 3238500"/>
              <a:gd name="connsiteY4" fmla="*/ 2070100 h 2070100"/>
              <a:gd name="connsiteX5" fmla="*/ 6350 w 3238500"/>
              <a:gd name="connsiteY5" fmla="*/ 0 h 207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8500" h="2070100">
                <a:moveTo>
                  <a:pt x="6350" y="0"/>
                </a:moveTo>
                <a:lnTo>
                  <a:pt x="285750" y="0"/>
                </a:lnTo>
                <a:lnTo>
                  <a:pt x="3232150" y="1612900"/>
                </a:lnTo>
                <a:cubicBezTo>
                  <a:pt x="3234267" y="1761067"/>
                  <a:pt x="3236383" y="1909233"/>
                  <a:pt x="3238500" y="2057400"/>
                </a:cubicBezTo>
                <a:lnTo>
                  <a:pt x="0" y="2070100"/>
                </a:lnTo>
                <a:cubicBezTo>
                  <a:pt x="2117" y="1375833"/>
                  <a:pt x="4233" y="681567"/>
                  <a:pt x="635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999758" y="4222443"/>
            <a:ext cx="3006337" cy="674288"/>
          </a:xfrm>
          <a:custGeom>
            <a:avLst/>
            <a:gdLst>
              <a:gd name="connsiteX0" fmla="*/ 0 w 3006337"/>
              <a:gd name="connsiteY0" fmla="*/ 674288 h 674288"/>
              <a:gd name="connsiteX1" fmla="*/ 427597 w 3006337"/>
              <a:gd name="connsiteY1" fmla="*/ 0 h 674288"/>
              <a:gd name="connsiteX2" fmla="*/ 3003048 w 3006337"/>
              <a:gd name="connsiteY2" fmla="*/ 506538 h 674288"/>
              <a:gd name="connsiteX3" fmla="*/ 3006337 w 3006337"/>
              <a:gd name="connsiteY3" fmla="*/ 670999 h 674288"/>
              <a:gd name="connsiteX4" fmla="*/ 0 w 3006337"/>
              <a:gd name="connsiteY4" fmla="*/ 674288 h 67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337" h="674288">
                <a:moveTo>
                  <a:pt x="0" y="674288"/>
                </a:moveTo>
                <a:lnTo>
                  <a:pt x="427597" y="0"/>
                </a:lnTo>
                <a:lnTo>
                  <a:pt x="3003048" y="506538"/>
                </a:lnTo>
                <a:cubicBezTo>
                  <a:pt x="3004144" y="561358"/>
                  <a:pt x="3005241" y="616179"/>
                  <a:pt x="3006337" y="670999"/>
                </a:cubicBezTo>
                <a:lnTo>
                  <a:pt x="0" y="67428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2773568" y="2829142"/>
            <a:ext cx="1221449" cy="2061617"/>
          </a:xfrm>
          <a:custGeom>
            <a:avLst/>
            <a:gdLst>
              <a:gd name="connsiteX0" fmla="*/ 1221449 w 1221449"/>
              <a:gd name="connsiteY0" fmla="*/ 533119 h 2061617"/>
              <a:gd name="connsiteX1" fmla="*/ 219321 w 1221449"/>
              <a:gd name="connsiteY1" fmla="*/ 2061617 h 2061617"/>
              <a:gd name="connsiteX2" fmla="*/ 0 w 1221449"/>
              <a:gd name="connsiteY2" fmla="*/ 2061617 h 2061617"/>
              <a:gd name="connsiteX3" fmla="*/ 6748 w 1221449"/>
              <a:gd name="connsiteY3" fmla="*/ 0 h 2061617"/>
              <a:gd name="connsiteX4" fmla="*/ 293552 w 1221449"/>
              <a:gd name="connsiteY4" fmla="*/ 3374 h 2061617"/>
              <a:gd name="connsiteX5" fmla="*/ 1221449 w 1221449"/>
              <a:gd name="connsiteY5" fmla="*/ 533119 h 206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449" h="2061617">
                <a:moveTo>
                  <a:pt x="1221449" y="533119"/>
                </a:moveTo>
                <a:lnTo>
                  <a:pt x="219321" y="2061617"/>
                </a:lnTo>
                <a:lnTo>
                  <a:pt x="0" y="2061617"/>
                </a:lnTo>
                <a:cubicBezTo>
                  <a:pt x="2249" y="1374411"/>
                  <a:pt x="4499" y="687206"/>
                  <a:pt x="6748" y="0"/>
                </a:cubicBezTo>
                <a:lnTo>
                  <a:pt x="293552" y="3374"/>
                </a:lnTo>
                <a:lnTo>
                  <a:pt x="1221449" y="53311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347864" y="3323456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572000" y="3179440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923928" y="4763616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076056" y="4403576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173612" y="3899520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995936" y="3925942"/>
                <a:ext cx="1440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dirty="0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3925942"/>
                <a:ext cx="144016" cy="261610"/>
              </a:xfrm>
              <a:prstGeom prst="rect">
                <a:avLst/>
              </a:prstGeom>
              <a:blipFill rotWithShape="1">
                <a:blip r:embed="rId2"/>
                <a:stretch>
                  <a:fillRect r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45018" y="4691608"/>
                <a:ext cx="1440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𝑞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018" y="4691608"/>
                <a:ext cx="144016" cy="261610"/>
              </a:xfrm>
              <a:prstGeom prst="rect">
                <a:avLst/>
              </a:prstGeom>
              <a:blipFill rotWithShape="1">
                <a:blip r:embed="rId3"/>
                <a:stretch>
                  <a:fillRect r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V="1">
            <a:off x="2987824" y="2819400"/>
            <a:ext cx="1368152" cy="2076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059832" y="2819400"/>
            <a:ext cx="2952328" cy="16201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2768426" y="4084024"/>
            <a:ext cx="3235300" cy="648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42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762000"/>
            <a:ext cx="7620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dirty="0"/>
              <a:t> </a:t>
            </a:r>
          </a:p>
          <a:p>
            <a:pPr algn="ctr" rtl="1"/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חישוב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הדיאגרמה</a:t>
            </a:r>
            <a:endParaRPr lang="en-US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r" rtl="1"/>
            <a:endParaRPr lang="en-US" b="1" dirty="0" smtClean="0"/>
          </a:p>
          <a:p>
            <a:pPr algn="r" rtl="1"/>
            <a:r>
              <a:rPr lang="he-IL" sz="2400" b="1" dirty="0" smtClean="0">
                <a:solidFill>
                  <a:srgbClr val="660066"/>
                </a:solidFill>
              </a:rPr>
              <a:t>אלגוריתם בסיסי – הדגמה</a:t>
            </a:r>
            <a:endParaRPr lang="en-US" sz="2400" b="1" dirty="0">
              <a:solidFill>
                <a:srgbClr val="66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71799" y="2819400"/>
            <a:ext cx="3240361" cy="20882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768600" y="2825750"/>
            <a:ext cx="3238500" cy="2070100"/>
          </a:xfrm>
          <a:custGeom>
            <a:avLst/>
            <a:gdLst>
              <a:gd name="connsiteX0" fmla="*/ 6350 w 3238500"/>
              <a:gd name="connsiteY0" fmla="*/ 0 h 2070100"/>
              <a:gd name="connsiteX1" fmla="*/ 285750 w 3238500"/>
              <a:gd name="connsiteY1" fmla="*/ 0 h 2070100"/>
              <a:gd name="connsiteX2" fmla="*/ 3232150 w 3238500"/>
              <a:gd name="connsiteY2" fmla="*/ 1612900 h 2070100"/>
              <a:gd name="connsiteX3" fmla="*/ 3238500 w 3238500"/>
              <a:gd name="connsiteY3" fmla="*/ 2057400 h 2070100"/>
              <a:gd name="connsiteX4" fmla="*/ 0 w 3238500"/>
              <a:gd name="connsiteY4" fmla="*/ 2070100 h 2070100"/>
              <a:gd name="connsiteX5" fmla="*/ 6350 w 3238500"/>
              <a:gd name="connsiteY5" fmla="*/ 0 h 207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8500" h="2070100">
                <a:moveTo>
                  <a:pt x="6350" y="0"/>
                </a:moveTo>
                <a:lnTo>
                  <a:pt x="285750" y="0"/>
                </a:lnTo>
                <a:lnTo>
                  <a:pt x="3232150" y="1612900"/>
                </a:lnTo>
                <a:cubicBezTo>
                  <a:pt x="3234267" y="1761067"/>
                  <a:pt x="3236383" y="1909233"/>
                  <a:pt x="3238500" y="2057400"/>
                </a:cubicBezTo>
                <a:lnTo>
                  <a:pt x="0" y="2070100"/>
                </a:lnTo>
                <a:cubicBezTo>
                  <a:pt x="2117" y="1375833"/>
                  <a:pt x="4233" y="681567"/>
                  <a:pt x="635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999758" y="4222443"/>
            <a:ext cx="3006337" cy="674288"/>
          </a:xfrm>
          <a:custGeom>
            <a:avLst/>
            <a:gdLst>
              <a:gd name="connsiteX0" fmla="*/ 0 w 3006337"/>
              <a:gd name="connsiteY0" fmla="*/ 674288 h 674288"/>
              <a:gd name="connsiteX1" fmla="*/ 427597 w 3006337"/>
              <a:gd name="connsiteY1" fmla="*/ 0 h 674288"/>
              <a:gd name="connsiteX2" fmla="*/ 3003048 w 3006337"/>
              <a:gd name="connsiteY2" fmla="*/ 506538 h 674288"/>
              <a:gd name="connsiteX3" fmla="*/ 3006337 w 3006337"/>
              <a:gd name="connsiteY3" fmla="*/ 670999 h 674288"/>
              <a:gd name="connsiteX4" fmla="*/ 0 w 3006337"/>
              <a:gd name="connsiteY4" fmla="*/ 674288 h 67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337" h="674288">
                <a:moveTo>
                  <a:pt x="0" y="674288"/>
                </a:moveTo>
                <a:lnTo>
                  <a:pt x="427597" y="0"/>
                </a:lnTo>
                <a:lnTo>
                  <a:pt x="3003048" y="506538"/>
                </a:lnTo>
                <a:cubicBezTo>
                  <a:pt x="3004144" y="561358"/>
                  <a:pt x="3005241" y="616179"/>
                  <a:pt x="3006337" y="670999"/>
                </a:cubicBezTo>
                <a:lnTo>
                  <a:pt x="0" y="67428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2773568" y="2829142"/>
            <a:ext cx="1221449" cy="2061617"/>
          </a:xfrm>
          <a:custGeom>
            <a:avLst/>
            <a:gdLst>
              <a:gd name="connsiteX0" fmla="*/ 1221449 w 1221449"/>
              <a:gd name="connsiteY0" fmla="*/ 533119 h 2061617"/>
              <a:gd name="connsiteX1" fmla="*/ 219321 w 1221449"/>
              <a:gd name="connsiteY1" fmla="*/ 2061617 h 2061617"/>
              <a:gd name="connsiteX2" fmla="*/ 0 w 1221449"/>
              <a:gd name="connsiteY2" fmla="*/ 2061617 h 2061617"/>
              <a:gd name="connsiteX3" fmla="*/ 6748 w 1221449"/>
              <a:gd name="connsiteY3" fmla="*/ 0 h 2061617"/>
              <a:gd name="connsiteX4" fmla="*/ 293552 w 1221449"/>
              <a:gd name="connsiteY4" fmla="*/ 3374 h 2061617"/>
              <a:gd name="connsiteX5" fmla="*/ 1221449 w 1221449"/>
              <a:gd name="connsiteY5" fmla="*/ 533119 h 206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449" h="2061617">
                <a:moveTo>
                  <a:pt x="1221449" y="533119"/>
                </a:moveTo>
                <a:lnTo>
                  <a:pt x="219321" y="2061617"/>
                </a:lnTo>
                <a:lnTo>
                  <a:pt x="0" y="2061617"/>
                </a:lnTo>
                <a:cubicBezTo>
                  <a:pt x="2249" y="1374411"/>
                  <a:pt x="4499" y="687206"/>
                  <a:pt x="6748" y="0"/>
                </a:cubicBezTo>
                <a:lnTo>
                  <a:pt x="293552" y="3374"/>
                </a:lnTo>
                <a:lnTo>
                  <a:pt x="1221449" y="53311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347864" y="3323456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572000" y="3179440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923928" y="4763616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076056" y="4403576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173612" y="3899520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995936" y="3925942"/>
                <a:ext cx="1440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dirty="0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3925942"/>
                <a:ext cx="144016" cy="261610"/>
              </a:xfrm>
              <a:prstGeom prst="rect">
                <a:avLst/>
              </a:prstGeom>
              <a:blipFill rotWithShape="1">
                <a:blip r:embed="rId2"/>
                <a:stretch>
                  <a:fillRect r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905728" y="4311944"/>
                <a:ext cx="1440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𝑞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728" y="4311944"/>
                <a:ext cx="144016" cy="261610"/>
              </a:xfrm>
              <a:prstGeom prst="rect">
                <a:avLst/>
              </a:prstGeom>
              <a:blipFill rotWithShape="1">
                <a:blip r:embed="rId3"/>
                <a:stretch>
                  <a:fillRect r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V="1">
            <a:off x="2987824" y="2819400"/>
            <a:ext cx="1368152" cy="2076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059832" y="2819400"/>
            <a:ext cx="2952328" cy="16201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2768426" y="4084024"/>
            <a:ext cx="3235300" cy="648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68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838200"/>
            <a:ext cx="7162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3600" b="1" dirty="0">
                <a:solidFill>
                  <a:schemeClr val="tx2">
                    <a:lumMod val="50000"/>
                  </a:schemeClr>
                </a:solidFill>
              </a:rPr>
              <a:t>הקדמה</a:t>
            </a:r>
            <a:endParaRPr lang="en-US" sz="3600" b="1" dirty="0">
              <a:solidFill>
                <a:schemeClr val="tx2">
                  <a:lumMod val="50000"/>
                </a:schemeClr>
              </a:solidFill>
            </a:endParaRPr>
          </a:p>
          <a:p>
            <a:pPr algn="just" rtl="1">
              <a:lnSpc>
                <a:spcPct val="150000"/>
              </a:lnSpc>
            </a:pPr>
            <a:endParaRPr lang="en-US" dirty="0"/>
          </a:p>
          <a:p>
            <a:pPr algn="just" rtl="1">
              <a:lnSpc>
                <a:spcPct val="150000"/>
              </a:lnSpc>
            </a:pPr>
            <a:r>
              <a:rPr lang="en-US" dirty="0" smtClean="0"/>
              <a:t>  </a:t>
            </a:r>
            <a:r>
              <a:rPr lang="he-IL" dirty="0" smtClean="0"/>
              <a:t>נניח </a:t>
            </a:r>
            <a:r>
              <a:rPr lang="he-IL" dirty="0"/>
              <a:t>כי רשת סופרמרקט מעוניינת לפתוח מספר סניפים חדשים באזור מסוים, ועל מנת שסניפים אלו יהיו רווחים, היא צריכה למקמם במרחק אופטימלי עבור לקוחות פוטנציאלים.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he-IL" b="1" dirty="0" smtClean="0"/>
              <a:t>איך </a:t>
            </a:r>
            <a:r>
              <a:rPr lang="he-IL" b="1" dirty="0"/>
              <a:t>תעשה זאת ?</a:t>
            </a:r>
            <a:endParaRPr lang="en-US" b="1" dirty="0"/>
          </a:p>
          <a:p>
            <a:pPr algn="just" rtl="1">
              <a:lnSpc>
                <a:spcPct val="150000"/>
              </a:lnSpc>
            </a:pPr>
            <a:r>
              <a:rPr lang="he-IL" dirty="0" smtClean="0"/>
              <a:t>בכדי </a:t>
            </a:r>
            <a:r>
              <a:rPr lang="he-IL" dirty="0"/>
              <a:t>לעזור לרשת, אנו נפעל תחת ההנחות הבאות </a:t>
            </a:r>
            <a:r>
              <a:rPr lang="he-IL" dirty="0" smtClean="0"/>
              <a:t>:</a:t>
            </a:r>
            <a:endParaRPr lang="en-US" dirty="0" smtClean="0"/>
          </a:p>
          <a:p>
            <a:pPr marL="285750" lvl="0" indent="-285750" algn="just" rtl="1">
              <a:lnSpc>
                <a:spcPct val="150000"/>
              </a:lnSpc>
              <a:buFont typeface="Arial" pitchFamily="34" charset="0"/>
              <a:buChar char="•"/>
            </a:pPr>
            <a:r>
              <a:rPr lang="he-IL" dirty="0" smtClean="0"/>
              <a:t>מחירי המוצרים זהים בכל הסניפים.</a:t>
            </a:r>
            <a:endParaRPr lang="en-US" dirty="0" smtClean="0"/>
          </a:p>
          <a:p>
            <a:pPr marL="285750" lvl="0" indent="-285750" algn="just" rtl="1">
              <a:lnSpc>
                <a:spcPct val="150000"/>
              </a:lnSpc>
              <a:buFont typeface="Arial" pitchFamily="34" charset="0"/>
              <a:buChar char="•"/>
            </a:pPr>
            <a:r>
              <a:rPr lang="he-IL" dirty="0" smtClean="0"/>
              <a:t>הוצאות </a:t>
            </a:r>
            <a:r>
              <a:rPr lang="he-IL" dirty="0"/>
              <a:t>הלקוח מורכבות מרכישת המוצר ומחיר ההגעה לסניף. </a:t>
            </a:r>
            <a:endParaRPr lang="en-US" dirty="0"/>
          </a:p>
          <a:p>
            <a:pPr marL="285750" lvl="0" indent="-285750" algn="just" rtl="1">
              <a:lnSpc>
                <a:spcPct val="150000"/>
              </a:lnSpc>
              <a:buFont typeface="Arial" pitchFamily="34" charset="0"/>
              <a:buChar char="•"/>
            </a:pPr>
            <a:r>
              <a:rPr lang="he-IL" dirty="0"/>
              <a:t>מחיר ההגעה לסניף מורכב מהמרחק לסניף כפול מחיר הדלק לקילומטר.</a:t>
            </a:r>
            <a:endParaRPr lang="en-US" dirty="0"/>
          </a:p>
          <a:p>
            <a:pPr marL="285750" lvl="0" indent="-285750" algn="just" rtl="1">
              <a:lnSpc>
                <a:spcPct val="150000"/>
              </a:lnSpc>
              <a:buFont typeface="Arial" pitchFamily="34" charset="0"/>
              <a:buChar char="•"/>
            </a:pPr>
            <a:r>
              <a:rPr lang="he-IL" dirty="0"/>
              <a:t>הלקוחות מעוניינים לצמצם את הוצאותיהם.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906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762000"/>
            <a:ext cx="7620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dirty="0"/>
              <a:t> </a:t>
            </a:r>
          </a:p>
          <a:p>
            <a:pPr algn="ctr" rtl="1"/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חישוב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הדיאגרמה</a:t>
            </a:r>
            <a:endParaRPr lang="en-US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r" rtl="1"/>
            <a:endParaRPr lang="en-US" b="1" dirty="0" smtClean="0"/>
          </a:p>
          <a:p>
            <a:pPr algn="r" rtl="1"/>
            <a:r>
              <a:rPr lang="he-IL" sz="2400" b="1" dirty="0" smtClean="0">
                <a:solidFill>
                  <a:srgbClr val="660066"/>
                </a:solidFill>
              </a:rPr>
              <a:t>אלגוריתם בסיסי – הדגמה</a:t>
            </a:r>
            <a:endParaRPr lang="en-US" sz="2400" b="1" dirty="0">
              <a:solidFill>
                <a:srgbClr val="66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71799" y="2819400"/>
            <a:ext cx="3240361" cy="20882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768600" y="2825750"/>
            <a:ext cx="3238500" cy="2070100"/>
          </a:xfrm>
          <a:custGeom>
            <a:avLst/>
            <a:gdLst>
              <a:gd name="connsiteX0" fmla="*/ 6350 w 3238500"/>
              <a:gd name="connsiteY0" fmla="*/ 0 h 2070100"/>
              <a:gd name="connsiteX1" fmla="*/ 285750 w 3238500"/>
              <a:gd name="connsiteY1" fmla="*/ 0 h 2070100"/>
              <a:gd name="connsiteX2" fmla="*/ 3232150 w 3238500"/>
              <a:gd name="connsiteY2" fmla="*/ 1612900 h 2070100"/>
              <a:gd name="connsiteX3" fmla="*/ 3238500 w 3238500"/>
              <a:gd name="connsiteY3" fmla="*/ 2057400 h 2070100"/>
              <a:gd name="connsiteX4" fmla="*/ 0 w 3238500"/>
              <a:gd name="connsiteY4" fmla="*/ 2070100 h 2070100"/>
              <a:gd name="connsiteX5" fmla="*/ 6350 w 3238500"/>
              <a:gd name="connsiteY5" fmla="*/ 0 h 207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8500" h="2070100">
                <a:moveTo>
                  <a:pt x="6350" y="0"/>
                </a:moveTo>
                <a:lnTo>
                  <a:pt x="285750" y="0"/>
                </a:lnTo>
                <a:lnTo>
                  <a:pt x="3232150" y="1612900"/>
                </a:lnTo>
                <a:cubicBezTo>
                  <a:pt x="3234267" y="1761067"/>
                  <a:pt x="3236383" y="1909233"/>
                  <a:pt x="3238500" y="2057400"/>
                </a:cubicBezTo>
                <a:lnTo>
                  <a:pt x="0" y="2070100"/>
                </a:lnTo>
                <a:cubicBezTo>
                  <a:pt x="2117" y="1375833"/>
                  <a:pt x="4233" y="681567"/>
                  <a:pt x="635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999758" y="4222443"/>
            <a:ext cx="3006337" cy="674288"/>
          </a:xfrm>
          <a:custGeom>
            <a:avLst/>
            <a:gdLst>
              <a:gd name="connsiteX0" fmla="*/ 0 w 3006337"/>
              <a:gd name="connsiteY0" fmla="*/ 674288 h 674288"/>
              <a:gd name="connsiteX1" fmla="*/ 427597 w 3006337"/>
              <a:gd name="connsiteY1" fmla="*/ 0 h 674288"/>
              <a:gd name="connsiteX2" fmla="*/ 3003048 w 3006337"/>
              <a:gd name="connsiteY2" fmla="*/ 506538 h 674288"/>
              <a:gd name="connsiteX3" fmla="*/ 3006337 w 3006337"/>
              <a:gd name="connsiteY3" fmla="*/ 670999 h 674288"/>
              <a:gd name="connsiteX4" fmla="*/ 0 w 3006337"/>
              <a:gd name="connsiteY4" fmla="*/ 674288 h 67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337" h="674288">
                <a:moveTo>
                  <a:pt x="0" y="674288"/>
                </a:moveTo>
                <a:lnTo>
                  <a:pt x="427597" y="0"/>
                </a:lnTo>
                <a:lnTo>
                  <a:pt x="3003048" y="506538"/>
                </a:lnTo>
                <a:cubicBezTo>
                  <a:pt x="3004144" y="561358"/>
                  <a:pt x="3005241" y="616179"/>
                  <a:pt x="3006337" y="670999"/>
                </a:cubicBezTo>
                <a:lnTo>
                  <a:pt x="0" y="67428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2773568" y="2829142"/>
            <a:ext cx="1221449" cy="2061617"/>
          </a:xfrm>
          <a:custGeom>
            <a:avLst/>
            <a:gdLst>
              <a:gd name="connsiteX0" fmla="*/ 1221449 w 1221449"/>
              <a:gd name="connsiteY0" fmla="*/ 533119 h 2061617"/>
              <a:gd name="connsiteX1" fmla="*/ 219321 w 1221449"/>
              <a:gd name="connsiteY1" fmla="*/ 2061617 h 2061617"/>
              <a:gd name="connsiteX2" fmla="*/ 0 w 1221449"/>
              <a:gd name="connsiteY2" fmla="*/ 2061617 h 2061617"/>
              <a:gd name="connsiteX3" fmla="*/ 6748 w 1221449"/>
              <a:gd name="connsiteY3" fmla="*/ 0 h 2061617"/>
              <a:gd name="connsiteX4" fmla="*/ 293552 w 1221449"/>
              <a:gd name="connsiteY4" fmla="*/ 3374 h 2061617"/>
              <a:gd name="connsiteX5" fmla="*/ 1221449 w 1221449"/>
              <a:gd name="connsiteY5" fmla="*/ 533119 h 206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449" h="2061617">
                <a:moveTo>
                  <a:pt x="1221449" y="533119"/>
                </a:moveTo>
                <a:lnTo>
                  <a:pt x="219321" y="2061617"/>
                </a:lnTo>
                <a:lnTo>
                  <a:pt x="0" y="2061617"/>
                </a:lnTo>
                <a:cubicBezTo>
                  <a:pt x="2249" y="1374411"/>
                  <a:pt x="4499" y="687206"/>
                  <a:pt x="6748" y="0"/>
                </a:cubicBezTo>
                <a:lnTo>
                  <a:pt x="293552" y="3374"/>
                </a:lnTo>
                <a:lnTo>
                  <a:pt x="1221449" y="53311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347864" y="3323456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572000" y="3179440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923928" y="4763616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076056" y="4403576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173612" y="3899520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995936" y="3925942"/>
                <a:ext cx="1440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dirty="0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3925942"/>
                <a:ext cx="144016" cy="261610"/>
              </a:xfrm>
              <a:prstGeom prst="rect">
                <a:avLst/>
              </a:prstGeom>
              <a:blipFill rotWithShape="1">
                <a:blip r:embed="rId2"/>
                <a:stretch>
                  <a:fillRect r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905728" y="4311944"/>
                <a:ext cx="1440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𝑞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728" y="4311944"/>
                <a:ext cx="144016" cy="261610"/>
              </a:xfrm>
              <a:prstGeom prst="rect">
                <a:avLst/>
              </a:prstGeom>
              <a:blipFill rotWithShape="1">
                <a:blip r:embed="rId3"/>
                <a:stretch>
                  <a:fillRect r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V="1">
            <a:off x="2987824" y="2819400"/>
            <a:ext cx="1368152" cy="2076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059832" y="2819400"/>
            <a:ext cx="2952328" cy="16201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2768426" y="4084024"/>
            <a:ext cx="3235300" cy="648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211960" y="2829142"/>
            <a:ext cx="1224136" cy="20616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43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762000"/>
            <a:ext cx="7620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dirty="0"/>
              <a:t> </a:t>
            </a:r>
          </a:p>
          <a:p>
            <a:pPr algn="ctr" rtl="1"/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חישוב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הדיאגרמה</a:t>
            </a:r>
            <a:endParaRPr lang="en-US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r" rtl="1"/>
            <a:endParaRPr lang="en-US" b="1" dirty="0" smtClean="0"/>
          </a:p>
          <a:p>
            <a:pPr algn="r" rtl="1"/>
            <a:r>
              <a:rPr lang="he-IL" sz="2400" b="1" dirty="0" smtClean="0">
                <a:solidFill>
                  <a:srgbClr val="660066"/>
                </a:solidFill>
              </a:rPr>
              <a:t>אלגוריתם בסיסי – הדגמה</a:t>
            </a:r>
            <a:endParaRPr lang="en-US" sz="2400" b="1" dirty="0">
              <a:solidFill>
                <a:srgbClr val="66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71799" y="2819400"/>
            <a:ext cx="3240361" cy="20882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768600" y="2825750"/>
            <a:ext cx="3238500" cy="2070100"/>
          </a:xfrm>
          <a:custGeom>
            <a:avLst/>
            <a:gdLst>
              <a:gd name="connsiteX0" fmla="*/ 6350 w 3238500"/>
              <a:gd name="connsiteY0" fmla="*/ 0 h 2070100"/>
              <a:gd name="connsiteX1" fmla="*/ 285750 w 3238500"/>
              <a:gd name="connsiteY1" fmla="*/ 0 h 2070100"/>
              <a:gd name="connsiteX2" fmla="*/ 3232150 w 3238500"/>
              <a:gd name="connsiteY2" fmla="*/ 1612900 h 2070100"/>
              <a:gd name="connsiteX3" fmla="*/ 3238500 w 3238500"/>
              <a:gd name="connsiteY3" fmla="*/ 2057400 h 2070100"/>
              <a:gd name="connsiteX4" fmla="*/ 0 w 3238500"/>
              <a:gd name="connsiteY4" fmla="*/ 2070100 h 2070100"/>
              <a:gd name="connsiteX5" fmla="*/ 6350 w 3238500"/>
              <a:gd name="connsiteY5" fmla="*/ 0 h 207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8500" h="2070100">
                <a:moveTo>
                  <a:pt x="6350" y="0"/>
                </a:moveTo>
                <a:lnTo>
                  <a:pt x="285750" y="0"/>
                </a:lnTo>
                <a:lnTo>
                  <a:pt x="3232150" y="1612900"/>
                </a:lnTo>
                <a:cubicBezTo>
                  <a:pt x="3234267" y="1761067"/>
                  <a:pt x="3236383" y="1909233"/>
                  <a:pt x="3238500" y="2057400"/>
                </a:cubicBezTo>
                <a:lnTo>
                  <a:pt x="0" y="2070100"/>
                </a:lnTo>
                <a:cubicBezTo>
                  <a:pt x="2117" y="1375833"/>
                  <a:pt x="4233" y="681567"/>
                  <a:pt x="635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999758" y="4222443"/>
            <a:ext cx="3006337" cy="674288"/>
          </a:xfrm>
          <a:custGeom>
            <a:avLst/>
            <a:gdLst>
              <a:gd name="connsiteX0" fmla="*/ 0 w 3006337"/>
              <a:gd name="connsiteY0" fmla="*/ 674288 h 674288"/>
              <a:gd name="connsiteX1" fmla="*/ 427597 w 3006337"/>
              <a:gd name="connsiteY1" fmla="*/ 0 h 674288"/>
              <a:gd name="connsiteX2" fmla="*/ 3003048 w 3006337"/>
              <a:gd name="connsiteY2" fmla="*/ 506538 h 674288"/>
              <a:gd name="connsiteX3" fmla="*/ 3006337 w 3006337"/>
              <a:gd name="connsiteY3" fmla="*/ 670999 h 674288"/>
              <a:gd name="connsiteX4" fmla="*/ 0 w 3006337"/>
              <a:gd name="connsiteY4" fmla="*/ 674288 h 67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337" h="674288">
                <a:moveTo>
                  <a:pt x="0" y="674288"/>
                </a:moveTo>
                <a:lnTo>
                  <a:pt x="427597" y="0"/>
                </a:lnTo>
                <a:lnTo>
                  <a:pt x="3003048" y="506538"/>
                </a:lnTo>
                <a:cubicBezTo>
                  <a:pt x="3004144" y="561358"/>
                  <a:pt x="3005241" y="616179"/>
                  <a:pt x="3006337" y="670999"/>
                </a:cubicBezTo>
                <a:lnTo>
                  <a:pt x="0" y="67428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2773568" y="2829142"/>
            <a:ext cx="1221449" cy="2061617"/>
          </a:xfrm>
          <a:custGeom>
            <a:avLst/>
            <a:gdLst>
              <a:gd name="connsiteX0" fmla="*/ 1221449 w 1221449"/>
              <a:gd name="connsiteY0" fmla="*/ 533119 h 2061617"/>
              <a:gd name="connsiteX1" fmla="*/ 219321 w 1221449"/>
              <a:gd name="connsiteY1" fmla="*/ 2061617 h 2061617"/>
              <a:gd name="connsiteX2" fmla="*/ 0 w 1221449"/>
              <a:gd name="connsiteY2" fmla="*/ 2061617 h 2061617"/>
              <a:gd name="connsiteX3" fmla="*/ 6748 w 1221449"/>
              <a:gd name="connsiteY3" fmla="*/ 0 h 2061617"/>
              <a:gd name="connsiteX4" fmla="*/ 293552 w 1221449"/>
              <a:gd name="connsiteY4" fmla="*/ 3374 h 2061617"/>
              <a:gd name="connsiteX5" fmla="*/ 1221449 w 1221449"/>
              <a:gd name="connsiteY5" fmla="*/ 533119 h 206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449" h="2061617">
                <a:moveTo>
                  <a:pt x="1221449" y="533119"/>
                </a:moveTo>
                <a:lnTo>
                  <a:pt x="219321" y="2061617"/>
                </a:lnTo>
                <a:lnTo>
                  <a:pt x="0" y="2061617"/>
                </a:lnTo>
                <a:cubicBezTo>
                  <a:pt x="2249" y="1374411"/>
                  <a:pt x="4499" y="687206"/>
                  <a:pt x="6748" y="0"/>
                </a:cubicBezTo>
                <a:lnTo>
                  <a:pt x="293552" y="3374"/>
                </a:lnTo>
                <a:lnTo>
                  <a:pt x="1221449" y="53311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347864" y="3323456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572000" y="3179440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923928" y="4763616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173612" y="3899520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995936" y="3925942"/>
                <a:ext cx="1440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dirty="0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3925942"/>
                <a:ext cx="144016" cy="261610"/>
              </a:xfrm>
              <a:prstGeom prst="rect">
                <a:avLst/>
              </a:prstGeom>
              <a:blipFill rotWithShape="1">
                <a:blip r:embed="rId2"/>
                <a:stretch>
                  <a:fillRect r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3"/>
          <p:cNvSpPr/>
          <p:nvPr/>
        </p:nvSpPr>
        <p:spPr>
          <a:xfrm>
            <a:off x="4491580" y="3813971"/>
            <a:ext cx="1516058" cy="920357"/>
          </a:xfrm>
          <a:custGeom>
            <a:avLst/>
            <a:gdLst>
              <a:gd name="connsiteX0" fmla="*/ 1516058 w 1516058"/>
              <a:gd name="connsiteY0" fmla="*/ 622507 h 920357"/>
              <a:gd name="connsiteX1" fmla="*/ 1510101 w 1516058"/>
              <a:gd name="connsiteY1" fmla="*/ 920357 h 920357"/>
              <a:gd name="connsiteX2" fmla="*/ 0 w 1516058"/>
              <a:gd name="connsiteY2" fmla="*/ 625485 h 920357"/>
              <a:gd name="connsiteX3" fmla="*/ 360399 w 1516058"/>
              <a:gd name="connsiteY3" fmla="*/ 0 h 920357"/>
              <a:gd name="connsiteX4" fmla="*/ 1516058 w 1516058"/>
              <a:gd name="connsiteY4" fmla="*/ 622507 h 92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058" h="920357">
                <a:moveTo>
                  <a:pt x="1516058" y="622507"/>
                </a:moveTo>
                <a:lnTo>
                  <a:pt x="1510101" y="920357"/>
                </a:lnTo>
                <a:lnTo>
                  <a:pt x="0" y="625485"/>
                </a:lnTo>
                <a:lnTo>
                  <a:pt x="360399" y="0"/>
                </a:lnTo>
                <a:lnTo>
                  <a:pt x="1516058" y="62250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987824" y="2819400"/>
            <a:ext cx="1368152" cy="2076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59832" y="2819400"/>
            <a:ext cx="2952328" cy="16201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2768426" y="4084024"/>
            <a:ext cx="3235300" cy="648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211960" y="2829142"/>
            <a:ext cx="1224136" cy="20616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076056" y="4403576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905728" y="4311944"/>
                <a:ext cx="1440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𝑞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728" y="4311944"/>
                <a:ext cx="144016" cy="261610"/>
              </a:xfrm>
              <a:prstGeom prst="rect">
                <a:avLst/>
              </a:prstGeom>
              <a:blipFill rotWithShape="1">
                <a:blip r:embed="rId3"/>
                <a:stretch>
                  <a:fillRect r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08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762000"/>
            <a:ext cx="7620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dirty="0"/>
              <a:t> </a:t>
            </a:r>
          </a:p>
          <a:p>
            <a:pPr algn="ctr" rtl="1"/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חישוב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הדיאגרמה</a:t>
            </a:r>
            <a:endParaRPr lang="en-US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r" rtl="1"/>
            <a:endParaRPr lang="en-US" b="1" dirty="0" smtClean="0"/>
          </a:p>
          <a:p>
            <a:pPr algn="r" rtl="1"/>
            <a:r>
              <a:rPr lang="he-IL" sz="2400" b="1" dirty="0" smtClean="0">
                <a:solidFill>
                  <a:srgbClr val="660066"/>
                </a:solidFill>
              </a:rPr>
              <a:t>אלגוריתם בסיסי – הדגמה</a:t>
            </a:r>
            <a:endParaRPr lang="en-US" sz="2400" b="1" dirty="0">
              <a:solidFill>
                <a:srgbClr val="66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71799" y="2819400"/>
            <a:ext cx="3240361" cy="20882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768600" y="2825750"/>
            <a:ext cx="3238500" cy="2070100"/>
          </a:xfrm>
          <a:custGeom>
            <a:avLst/>
            <a:gdLst>
              <a:gd name="connsiteX0" fmla="*/ 6350 w 3238500"/>
              <a:gd name="connsiteY0" fmla="*/ 0 h 2070100"/>
              <a:gd name="connsiteX1" fmla="*/ 285750 w 3238500"/>
              <a:gd name="connsiteY1" fmla="*/ 0 h 2070100"/>
              <a:gd name="connsiteX2" fmla="*/ 3232150 w 3238500"/>
              <a:gd name="connsiteY2" fmla="*/ 1612900 h 2070100"/>
              <a:gd name="connsiteX3" fmla="*/ 3238500 w 3238500"/>
              <a:gd name="connsiteY3" fmla="*/ 2057400 h 2070100"/>
              <a:gd name="connsiteX4" fmla="*/ 0 w 3238500"/>
              <a:gd name="connsiteY4" fmla="*/ 2070100 h 2070100"/>
              <a:gd name="connsiteX5" fmla="*/ 6350 w 3238500"/>
              <a:gd name="connsiteY5" fmla="*/ 0 h 207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8500" h="2070100">
                <a:moveTo>
                  <a:pt x="6350" y="0"/>
                </a:moveTo>
                <a:lnTo>
                  <a:pt x="285750" y="0"/>
                </a:lnTo>
                <a:lnTo>
                  <a:pt x="3232150" y="1612900"/>
                </a:lnTo>
                <a:cubicBezTo>
                  <a:pt x="3234267" y="1761067"/>
                  <a:pt x="3236383" y="1909233"/>
                  <a:pt x="3238500" y="2057400"/>
                </a:cubicBezTo>
                <a:lnTo>
                  <a:pt x="0" y="2070100"/>
                </a:lnTo>
                <a:cubicBezTo>
                  <a:pt x="2117" y="1375833"/>
                  <a:pt x="4233" y="681567"/>
                  <a:pt x="635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999758" y="4222443"/>
            <a:ext cx="3006337" cy="674288"/>
          </a:xfrm>
          <a:custGeom>
            <a:avLst/>
            <a:gdLst>
              <a:gd name="connsiteX0" fmla="*/ 0 w 3006337"/>
              <a:gd name="connsiteY0" fmla="*/ 674288 h 674288"/>
              <a:gd name="connsiteX1" fmla="*/ 427597 w 3006337"/>
              <a:gd name="connsiteY1" fmla="*/ 0 h 674288"/>
              <a:gd name="connsiteX2" fmla="*/ 3003048 w 3006337"/>
              <a:gd name="connsiteY2" fmla="*/ 506538 h 674288"/>
              <a:gd name="connsiteX3" fmla="*/ 3006337 w 3006337"/>
              <a:gd name="connsiteY3" fmla="*/ 670999 h 674288"/>
              <a:gd name="connsiteX4" fmla="*/ 0 w 3006337"/>
              <a:gd name="connsiteY4" fmla="*/ 674288 h 67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337" h="674288">
                <a:moveTo>
                  <a:pt x="0" y="674288"/>
                </a:moveTo>
                <a:lnTo>
                  <a:pt x="427597" y="0"/>
                </a:lnTo>
                <a:lnTo>
                  <a:pt x="3003048" y="506538"/>
                </a:lnTo>
                <a:cubicBezTo>
                  <a:pt x="3004144" y="561358"/>
                  <a:pt x="3005241" y="616179"/>
                  <a:pt x="3006337" y="670999"/>
                </a:cubicBezTo>
                <a:lnTo>
                  <a:pt x="0" y="67428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2773568" y="2829142"/>
            <a:ext cx="1221449" cy="2061617"/>
          </a:xfrm>
          <a:custGeom>
            <a:avLst/>
            <a:gdLst>
              <a:gd name="connsiteX0" fmla="*/ 1221449 w 1221449"/>
              <a:gd name="connsiteY0" fmla="*/ 533119 h 2061617"/>
              <a:gd name="connsiteX1" fmla="*/ 219321 w 1221449"/>
              <a:gd name="connsiteY1" fmla="*/ 2061617 h 2061617"/>
              <a:gd name="connsiteX2" fmla="*/ 0 w 1221449"/>
              <a:gd name="connsiteY2" fmla="*/ 2061617 h 2061617"/>
              <a:gd name="connsiteX3" fmla="*/ 6748 w 1221449"/>
              <a:gd name="connsiteY3" fmla="*/ 0 h 2061617"/>
              <a:gd name="connsiteX4" fmla="*/ 293552 w 1221449"/>
              <a:gd name="connsiteY4" fmla="*/ 3374 h 2061617"/>
              <a:gd name="connsiteX5" fmla="*/ 1221449 w 1221449"/>
              <a:gd name="connsiteY5" fmla="*/ 533119 h 206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449" h="2061617">
                <a:moveTo>
                  <a:pt x="1221449" y="533119"/>
                </a:moveTo>
                <a:lnTo>
                  <a:pt x="219321" y="2061617"/>
                </a:lnTo>
                <a:lnTo>
                  <a:pt x="0" y="2061617"/>
                </a:lnTo>
                <a:cubicBezTo>
                  <a:pt x="2249" y="1374411"/>
                  <a:pt x="4499" y="687206"/>
                  <a:pt x="6748" y="0"/>
                </a:cubicBezTo>
                <a:lnTo>
                  <a:pt x="293552" y="3374"/>
                </a:lnTo>
                <a:lnTo>
                  <a:pt x="1221449" y="53311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347864" y="3323456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572000" y="3179440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923928" y="4763616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173612" y="3899520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995936" y="3925942"/>
                <a:ext cx="1440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dirty="0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3925942"/>
                <a:ext cx="144016" cy="261610"/>
              </a:xfrm>
              <a:prstGeom prst="rect">
                <a:avLst/>
              </a:prstGeom>
              <a:blipFill rotWithShape="1">
                <a:blip r:embed="rId2"/>
                <a:stretch>
                  <a:fillRect r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3"/>
          <p:cNvSpPr/>
          <p:nvPr/>
        </p:nvSpPr>
        <p:spPr>
          <a:xfrm>
            <a:off x="4491580" y="3813971"/>
            <a:ext cx="1516058" cy="920357"/>
          </a:xfrm>
          <a:custGeom>
            <a:avLst/>
            <a:gdLst>
              <a:gd name="connsiteX0" fmla="*/ 1516058 w 1516058"/>
              <a:gd name="connsiteY0" fmla="*/ 622507 h 920357"/>
              <a:gd name="connsiteX1" fmla="*/ 1510101 w 1516058"/>
              <a:gd name="connsiteY1" fmla="*/ 920357 h 920357"/>
              <a:gd name="connsiteX2" fmla="*/ 0 w 1516058"/>
              <a:gd name="connsiteY2" fmla="*/ 625485 h 920357"/>
              <a:gd name="connsiteX3" fmla="*/ 360399 w 1516058"/>
              <a:gd name="connsiteY3" fmla="*/ 0 h 920357"/>
              <a:gd name="connsiteX4" fmla="*/ 1516058 w 1516058"/>
              <a:gd name="connsiteY4" fmla="*/ 622507 h 92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058" h="920357">
                <a:moveTo>
                  <a:pt x="1516058" y="622507"/>
                </a:moveTo>
                <a:lnTo>
                  <a:pt x="1510101" y="920357"/>
                </a:lnTo>
                <a:lnTo>
                  <a:pt x="0" y="625485"/>
                </a:lnTo>
                <a:lnTo>
                  <a:pt x="360399" y="0"/>
                </a:lnTo>
                <a:lnTo>
                  <a:pt x="1516058" y="62250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987824" y="2819400"/>
            <a:ext cx="1368152" cy="2076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59832" y="2819400"/>
            <a:ext cx="2952328" cy="16201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2768426" y="4084024"/>
            <a:ext cx="3235300" cy="648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211960" y="2829142"/>
            <a:ext cx="1224136" cy="20616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076056" y="4403576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0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66800" y="762000"/>
            <a:ext cx="7620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dirty="0"/>
              <a:t> </a:t>
            </a:r>
          </a:p>
          <a:p>
            <a:pPr algn="ctr" rtl="1"/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חישוב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הדיאגרמה</a:t>
            </a:r>
            <a:endParaRPr lang="en-US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r" rtl="1"/>
            <a:endParaRPr lang="en-US" b="1" dirty="0" smtClean="0"/>
          </a:p>
          <a:p>
            <a:pPr algn="r" rtl="1"/>
            <a:r>
              <a:rPr lang="he-IL" sz="2400" b="1" dirty="0" smtClean="0">
                <a:solidFill>
                  <a:srgbClr val="660066"/>
                </a:solidFill>
              </a:rPr>
              <a:t>אלגוריתם בסיסי – זמן ריצה</a:t>
            </a:r>
            <a:endParaRPr lang="en-US" sz="2400" b="1" dirty="0">
              <a:solidFill>
                <a:srgbClr val="66006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4800" y="2514600"/>
                <a:ext cx="8153400" cy="350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rtl="1">
                  <a:lnSpc>
                    <a:spcPct val="150000"/>
                  </a:lnSpc>
                </a:pPr>
                <a:r>
                  <a:rPr lang="he-IL" b="1" dirty="0" smtClean="0">
                    <a:solidFill>
                      <a:schemeClr val="tx1"/>
                    </a:solidFill>
                  </a:rPr>
                  <a:t> 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𝑶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 err="1" smtClean="0">
                        <a:solidFill>
                          <a:schemeClr val="tx1"/>
                        </a:solidFill>
                        <a:latin typeface="Cambria Math"/>
                      </a:rPr>
                      <m:t>𝒏𝒍𝒐𝒈𝒏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he-IL" dirty="0" smtClean="0">
                    <a:solidFill>
                      <a:schemeClr val="tx1"/>
                    </a:solidFill>
                  </a:rPr>
                  <a:t> </a:t>
                </a:r>
                <a:r>
                  <a:rPr lang="he-IL" dirty="0">
                    <a:solidFill>
                      <a:schemeClr val="tx1"/>
                    </a:solidFill>
                  </a:rPr>
                  <a:t>- בניית חתך וחצאי-מישורים, עבור תא וורונוי בודד </a:t>
                </a:r>
                <a:r>
                  <a:rPr lang="he-IL" dirty="0" smtClean="0">
                    <a:solidFill>
                      <a:schemeClr val="tx1"/>
                    </a:solidFill>
                  </a:rPr>
                  <a:t>(</a:t>
                </a:r>
                <a:r>
                  <a:rPr lang="he-IL" dirty="0">
                    <a:solidFill>
                      <a:schemeClr val="tx1"/>
                    </a:solidFill>
                  </a:rPr>
                  <a:t>שימוש באלג' חציית שטחים </a:t>
                </a:r>
                <a:r>
                  <a:rPr lang="he-IL" dirty="0" smtClean="0">
                    <a:solidFill>
                      <a:schemeClr val="tx1"/>
                    </a:solidFill>
                  </a:rPr>
                  <a:t>-  פרק </a:t>
                </a:r>
                <a:r>
                  <a:rPr lang="he-IL" dirty="0">
                    <a:solidFill>
                      <a:schemeClr val="tx1"/>
                    </a:solidFill>
                  </a:rPr>
                  <a:t>4 בספר)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algn="just" rt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𝑶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𝒏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he-IL" b="1" dirty="0">
                    <a:solidFill>
                      <a:schemeClr val="tx1"/>
                    </a:solidFill>
                  </a:rPr>
                  <a:t> </a:t>
                </a:r>
                <a:r>
                  <a:rPr lang="he-IL" dirty="0" smtClean="0">
                    <a:solidFill>
                      <a:schemeClr val="tx1"/>
                    </a:solidFill>
                  </a:rPr>
                  <a:t>- </a:t>
                </a:r>
                <a:r>
                  <a:rPr lang="he-IL" dirty="0">
                    <a:solidFill>
                      <a:schemeClr val="tx1"/>
                    </a:solidFill>
                  </a:rPr>
                  <a:t>מס' הקדקודים.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algn="just" rtl="1">
                  <a:lnSpc>
                    <a:spcPct val="150000"/>
                  </a:lnSpc>
                </a:pPr>
                <a:r>
                  <a:rPr lang="he-IL" dirty="0">
                    <a:solidFill>
                      <a:schemeClr val="tx1"/>
                    </a:solidFill>
                  </a:rPr>
                  <a:t>ולכן נקבל, שעל מנת לחשב את דיאגרמת וורונוי, נשלם מחיר </a:t>
                </a:r>
                <a:r>
                  <a:rPr lang="he-IL" dirty="0" smtClean="0">
                    <a:solidFill>
                      <a:schemeClr val="tx1"/>
                    </a:solidFill>
                  </a:rPr>
                  <a:t>של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𝑶</m:t>
                    </m:r>
                    <m:d>
                      <m:d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𝒍𝒐𝒈𝒏</m:t>
                        </m:r>
                      </m:e>
                    </m:d>
                  </m:oMath>
                </a14:m>
                <a:r>
                  <a:rPr lang="he-IL" dirty="0" smtClean="0">
                    <a:solidFill>
                      <a:schemeClr val="tx1"/>
                    </a:solidFill>
                  </a:rPr>
                  <a:t>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algn="just" rtl="1">
                  <a:lnSpc>
                    <a:spcPct val="150000"/>
                  </a:lnSpc>
                </a:pPr>
                <a:r>
                  <a:rPr lang="he-IL" dirty="0">
                    <a:solidFill>
                      <a:schemeClr val="tx1"/>
                    </a:solidFill>
                  </a:rPr>
                  <a:t>האם ניתן לשפר יותר ?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algn="just" rtl="1">
                  <a:lnSpc>
                    <a:spcPct val="150000"/>
                  </a:lnSpc>
                </a:pPr>
                <a:r>
                  <a:rPr lang="he-IL" dirty="0">
                    <a:solidFill>
                      <a:schemeClr val="tx1"/>
                    </a:solidFill>
                  </a:rPr>
                  <a:t>התשובה היא: כן.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algn="just" rtl="1">
                  <a:lnSpc>
                    <a:spcPct val="150000"/>
                  </a:lnSpc>
                </a:pPr>
                <a:r>
                  <a:rPr lang="he-IL" dirty="0">
                    <a:solidFill>
                      <a:schemeClr val="tx1"/>
                    </a:solidFill>
                  </a:rPr>
                  <a:t>אלגוריתם הסריקה שידוע גם בשם </a:t>
                </a:r>
                <a:r>
                  <a:rPr lang="en-US" dirty="0">
                    <a:solidFill>
                      <a:schemeClr val="tx1"/>
                    </a:solidFill>
                  </a:rPr>
                  <a:t>Fortune’s algorithm </a:t>
                </a:r>
                <a:r>
                  <a:rPr lang="he-IL" dirty="0">
                    <a:solidFill>
                      <a:schemeClr val="tx1"/>
                    </a:solidFill>
                  </a:rPr>
                  <a:t> עושה זאת ב-</a:t>
                </a:r>
                <a:r>
                  <a:rPr lang="he-IL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𝑶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 err="1" smtClean="0">
                        <a:solidFill>
                          <a:schemeClr val="tx1"/>
                        </a:solidFill>
                        <a:latin typeface="Cambria Math"/>
                      </a:rPr>
                      <m:t>𝒏𝒍𝒐𝒈𝒏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514600"/>
                <a:ext cx="8153400" cy="3505200"/>
              </a:xfrm>
              <a:prstGeom prst="rect">
                <a:avLst/>
              </a:prstGeom>
              <a:blipFill rotWithShape="1">
                <a:blip r:embed="rId2"/>
                <a:stretch>
                  <a:fillRect l="-1868" r="-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94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2000" y="914400"/>
            <a:ext cx="7620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en-US" dirty="0"/>
              <a:t> </a:t>
            </a:r>
          </a:p>
          <a:p>
            <a:pPr algn="ctr" rtl="1"/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חישוב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הדיאגרמה</a:t>
            </a:r>
            <a:endParaRPr lang="en-US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just" rtl="1"/>
            <a:endParaRPr lang="en-US" b="1" dirty="0" smtClean="0"/>
          </a:p>
          <a:p>
            <a:pPr algn="just" rtl="1"/>
            <a:endParaRPr lang="he-IL" sz="2400" b="1" dirty="0" smtClean="0">
              <a:solidFill>
                <a:srgbClr val="660066"/>
              </a:solidFill>
            </a:endParaRPr>
          </a:p>
          <a:p>
            <a:pPr algn="just" rtl="1"/>
            <a:r>
              <a:rPr lang="he-IL" sz="2400" b="1" dirty="0" smtClean="0">
                <a:solidFill>
                  <a:srgbClr val="660066"/>
                </a:solidFill>
              </a:rPr>
              <a:t>אלגוריתם סריקה</a:t>
            </a:r>
            <a:endParaRPr lang="en-US" sz="2400" b="1" dirty="0">
              <a:solidFill>
                <a:srgbClr val="660066"/>
              </a:solidFill>
            </a:endParaRPr>
          </a:p>
          <a:p>
            <a:pPr marL="342900" lvl="0" indent="-342900" algn="just" rtl="1">
              <a:lnSpc>
                <a:spcPct val="150000"/>
              </a:lnSpc>
              <a:buFont typeface="Arial" pitchFamily="34" charset="0"/>
              <a:buChar char="•"/>
            </a:pPr>
            <a:r>
              <a:rPr lang="he-IL" dirty="0"/>
              <a:t>שימוש בקו אופקי אשר סורק את המישור מלמעלה כלפי מטה.</a:t>
            </a:r>
            <a:endParaRPr lang="en-US" dirty="0"/>
          </a:p>
          <a:p>
            <a:pPr marL="342900" lvl="0" indent="-342900" algn="just" rtl="1">
              <a:lnSpc>
                <a:spcPct val="150000"/>
              </a:lnSpc>
              <a:buFont typeface="Arial" pitchFamily="34" charset="0"/>
              <a:buChar char="•"/>
            </a:pPr>
            <a:r>
              <a:rPr lang="he-IL" dirty="0"/>
              <a:t>שמירת המידע אודות מבנה הדיאגרמה שנוצר מעל קו הסריקה.</a:t>
            </a:r>
            <a:endParaRPr lang="en-US" dirty="0"/>
          </a:p>
          <a:p>
            <a:pPr marL="342900" lvl="0" indent="-342900" algn="just" rtl="1">
              <a:lnSpc>
                <a:spcPct val="150000"/>
              </a:lnSpc>
              <a:buFont typeface="Arial" pitchFamily="34" charset="0"/>
              <a:buChar char="•"/>
            </a:pPr>
            <a:r>
              <a:rPr lang="he-IL" dirty="0"/>
              <a:t>מידע זה לא משתנה עד לפגישת אתרים מיוחדים שנקראים "אתרי אירוע".</a:t>
            </a:r>
            <a:endParaRPr lang="en-US" dirty="0"/>
          </a:p>
          <a:p>
            <a:pPr algn="just" rtl="1"/>
            <a:endParaRPr lang="en-US" sz="2400" b="1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24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3846" y="2514600"/>
            <a:ext cx="76962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he-IL" sz="2000" b="1" dirty="0"/>
              <a:t>הבעיה: </a:t>
            </a:r>
            <a:endParaRPr lang="he-IL" sz="2000" b="1" dirty="0" smtClean="0"/>
          </a:p>
          <a:p>
            <a:pPr algn="just" rtl="1"/>
            <a:r>
              <a:rPr lang="he-IL" dirty="0" smtClean="0"/>
              <a:t>חלק </a:t>
            </a:r>
            <a:r>
              <a:rPr lang="he-IL" dirty="0"/>
              <a:t>מהדיאגרמה מעל קו הסריקה אינו תלוי אך ורק באתרים שמעל קו הסריקה, אלא גם באתרים שמתחתיו.</a:t>
            </a:r>
            <a:endParaRPr lang="en-US" dirty="0"/>
          </a:p>
          <a:p>
            <a:pPr algn="just" rtl="1"/>
            <a:endParaRPr lang="he-IL" b="1" dirty="0" smtClean="0"/>
          </a:p>
          <a:p>
            <a:pPr algn="just" rtl="1"/>
            <a:r>
              <a:rPr lang="he-IL" sz="2000" b="1" dirty="0"/>
              <a:t>הפתרון:</a:t>
            </a:r>
            <a:endParaRPr lang="en-US" sz="2000" b="1" dirty="0"/>
          </a:p>
          <a:p>
            <a:pPr algn="just" rtl="1"/>
            <a:r>
              <a:rPr lang="he-IL" dirty="0" smtClean="0"/>
              <a:t>מימוש </a:t>
            </a:r>
            <a:r>
              <a:rPr lang="he-IL" dirty="0"/>
              <a:t>אלגוריתם הסריקה באופן שונה מהרגיל.</a:t>
            </a:r>
            <a:endParaRPr lang="en-US" dirty="0"/>
          </a:p>
          <a:p>
            <a:pPr algn="just" rtl="1"/>
            <a:endParaRPr lang="he-IL" b="1" dirty="0" smtClean="0"/>
          </a:p>
          <a:p>
            <a:pPr algn="just" rtl="1"/>
            <a:r>
              <a:rPr lang="he-IL" sz="2000" b="1" dirty="0"/>
              <a:t>איך?</a:t>
            </a:r>
            <a:endParaRPr lang="en-US" sz="2000" b="1" dirty="0"/>
          </a:p>
          <a:p>
            <a:pPr algn="just" rtl="1"/>
            <a:r>
              <a:rPr lang="he-IL" dirty="0"/>
              <a:t>חלוקת המישור שמעל קו הסריקה לשני תחומים:</a:t>
            </a:r>
            <a:endParaRPr lang="en-US" dirty="0"/>
          </a:p>
          <a:p>
            <a:pPr marL="800100" lvl="1" indent="-342900" algn="just" rtl="1">
              <a:buFont typeface="Arial" panose="020B0604020202020204" pitchFamily="34" charset="0"/>
              <a:buChar char="•"/>
            </a:pPr>
            <a:r>
              <a:rPr lang="he-IL" dirty="0"/>
              <a:t>אוסף הנקודות הקרובות יותר ל "אתר".</a:t>
            </a:r>
            <a:endParaRPr lang="en-US" dirty="0"/>
          </a:p>
          <a:p>
            <a:pPr marL="800100" lvl="1" indent="-342900" algn="just" rtl="1">
              <a:buFont typeface="Arial" panose="020B0604020202020204" pitchFamily="34" charset="0"/>
              <a:buChar char="•"/>
            </a:pPr>
            <a:r>
              <a:rPr lang="he-IL" dirty="0"/>
              <a:t>אוסף הנקודות הקרובות יותר לקו הסריקה.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87583" y="671150"/>
            <a:ext cx="5943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חישוב</a:t>
            </a: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הדיאגרמה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just" rtl="1"/>
            <a:endParaRPr lang="en-US" sz="2400" b="1" dirty="0" smtClean="0"/>
          </a:p>
          <a:p>
            <a:pPr algn="just" rtl="1"/>
            <a:r>
              <a:rPr lang="he-IL" sz="2400" b="1" dirty="0" smtClean="0">
                <a:solidFill>
                  <a:srgbClr val="660066"/>
                </a:solidFill>
              </a:rPr>
              <a:t>אלגוריתם סריקה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706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52517" y="1302114"/>
            <a:ext cx="65706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endParaRPr lang="en-US" sz="2400" b="1" dirty="0" smtClean="0"/>
          </a:p>
          <a:p>
            <a:pPr algn="just" rtl="1"/>
            <a:r>
              <a:rPr lang="he-IL" sz="2400" b="1" dirty="0" smtClean="0">
                <a:solidFill>
                  <a:srgbClr val="660066"/>
                </a:solidFill>
              </a:rPr>
              <a:t>"קו החוף"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90600" y="2133600"/>
            <a:ext cx="754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he-IL" dirty="0"/>
              <a:t>במקום לשמור את המידע אודות מבנה הדיאגרמה שמעל קו הסריקה, נשמור את נתוני תחום הנקודות הקרוב יותר ל "אתר".</a:t>
            </a:r>
            <a:endParaRPr lang="en-US" dirty="0"/>
          </a:p>
          <a:p>
            <a:pPr algn="just" rtl="1"/>
            <a:r>
              <a:rPr lang="he-IL" dirty="0"/>
              <a:t>אם נתבונן באוסף הנקודות הקרובות יותר ל "אתר" כלשהו מעל קו הסריקה, מאשר לקו עצמו.</a:t>
            </a:r>
            <a:endParaRPr lang="en-US" dirty="0"/>
          </a:p>
          <a:p>
            <a:pPr algn="just" rtl="1"/>
            <a:r>
              <a:rPr lang="he-IL" dirty="0"/>
              <a:t>נראה שנקודות אלו מגדירות פרבולות, כך שאיחודן בנקודות החיתוך נותן מקבץ של קשתות פרבוליות אשר נקרא "קו החוף".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038600"/>
            <a:ext cx="2352675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0" y="914400"/>
            <a:ext cx="3733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>
                <a:solidFill>
                  <a:schemeClr val="tx2">
                    <a:lumMod val="50000"/>
                  </a:schemeClr>
                </a:solidFill>
              </a:rPr>
              <a:t>אלגוריתם </a:t>
            </a:r>
            <a:r>
              <a:rPr lang="he-IL" sz="2800" b="1" dirty="0" smtClean="0">
                <a:solidFill>
                  <a:schemeClr val="tx2">
                    <a:lumMod val="50000"/>
                  </a:schemeClr>
                </a:solidFill>
              </a:rPr>
              <a:t>סריקה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4" name="מחבר חץ ישר 13"/>
          <p:cNvCxnSpPr/>
          <p:nvPr/>
        </p:nvCxnSpPr>
        <p:spPr>
          <a:xfrm flipH="1">
            <a:off x="3733800" y="6019800"/>
            <a:ext cx="762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95800" y="5833646"/>
            <a:ext cx="91440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 smtClean="0">
                <a:solidFill>
                  <a:srgbClr val="FF0000"/>
                </a:solidFill>
              </a:rPr>
              <a:t>קו החוף</a:t>
            </a:r>
            <a:endParaRPr lang="he-IL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06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1776481"/>
            <a:ext cx="73914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he-IL" sz="2000" dirty="0"/>
              <a:t> </a:t>
            </a:r>
            <a:endParaRPr lang="en-US" sz="2000" dirty="0"/>
          </a:p>
          <a:p>
            <a:pPr algn="just" rtl="1"/>
            <a:r>
              <a:rPr lang="he-IL" dirty="0"/>
              <a:t>"קו החוף" הוא מונוטוני ביחס לקואורדינטה </a:t>
            </a:r>
            <a:r>
              <a:rPr lang="en-US" dirty="0"/>
              <a:t>X</a:t>
            </a:r>
            <a:r>
              <a:rPr lang="he-IL" dirty="0"/>
              <a:t> . והוא ממשיך להשתנות כל עוד קו הסריקה ממשיך לזוז.</a:t>
            </a:r>
            <a:endParaRPr lang="en-US" dirty="0"/>
          </a:p>
          <a:p>
            <a:pPr algn="just" rtl="1"/>
            <a:r>
              <a:rPr lang="he-IL" dirty="0"/>
              <a:t>כעת, על מנת לחשב את דיאגרמת וורונוי, נסתפק בחישוב ושמירת המידע אודות "קו החוף</a:t>
            </a:r>
            <a:r>
              <a:rPr lang="he-IL" dirty="0" smtClean="0"/>
              <a:t>".</a:t>
            </a:r>
          </a:p>
          <a:p>
            <a:pPr algn="just" rtl="1"/>
            <a:endParaRPr lang="en-US" sz="2000" dirty="0"/>
          </a:p>
          <a:p>
            <a:pPr algn="just" rtl="1"/>
            <a:r>
              <a:rPr lang="he-IL" sz="2000" b="1" dirty="0"/>
              <a:t>איך עושים זאת?</a:t>
            </a:r>
            <a:endParaRPr lang="en-US" sz="2000" b="1" dirty="0"/>
          </a:p>
          <a:p>
            <a:pPr algn="just" rtl="1"/>
            <a:r>
              <a:rPr lang="he-IL" dirty="0"/>
              <a:t>כאשר קו הסריקה פוגש באתר חדש, נוספת פרבולה חדשה בעלת רוחב אפס (כקו ישר) ל "קו החוף". אירוע זה נקרא "אירוע אתר".</a:t>
            </a:r>
            <a:endParaRPr lang="en-US" dirty="0"/>
          </a:p>
          <a:p>
            <a:pPr algn="just" rtl="1"/>
            <a:r>
              <a:rPr lang="he-IL" dirty="0"/>
              <a:t>עם התקדמות הסריקה, הפרבולה מתרחבת משני צדדיה לכדי פרבולה תוחמת של האתר החדש.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0" y="914400"/>
            <a:ext cx="3733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>
                <a:solidFill>
                  <a:schemeClr val="tx2">
                    <a:lumMod val="50000"/>
                  </a:schemeClr>
                </a:solidFill>
              </a:rPr>
              <a:t>אלגוריתם </a:t>
            </a:r>
            <a:r>
              <a:rPr lang="he-IL" sz="2800" b="1" dirty="0" smtClean="0">
                <a:solidFill>
                  <a:schemeClr val="tx2">
                    <a:lumMod val="50000"/>
                  </a:schemeClr>
                </a:solidFill>
              </a:rPr>
              <a:t>סריקה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ectangle 3"/>
          <p:cNvSpPr/>
          <p:nvPr/>
        </p:nvSpPr>
        <p:spPr>
          <a:xfrm>
            <a:off x="1582782" y="1302114"/>
            <a:ext cx="65706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endParaRPr lang="en-US" sz="2400" b="1" dirty="0" smtClean="0"/>
          </a:p>
          <a:p>
            <a:pPr algn="just" rtl="1"/>
            <a:r>
              <a:rPr lang="he-IL" sz="2400" b="1" dirty="0" smtClean="0">
                <a:solidFill>
                  <a:srgbClr val="660066"/>
                </a:solidFill>
              </a:rPr>
              <a:t>"קו החוף"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234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373358"/>
            <a:ext cx="231457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תמונה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2" y="4530634"/>
            <a:ext cx="283845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3048000" y="914400"/>
            <a:ext cx="3733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>
                <a:solidFill>
                  <a:schemeClr val="tx2">
                    <a:lumMod val="50000"/>
                  </a:schemeClr>
                </a:solidFill>
              </a:rPr>
              <a:t>אלגוריתם </a:t>
            </a:r>
            <a:r>
              <a:rPr lang="he-IL" sz="2800" b="1" dirty="0" smtClean="0">
                <a:solidFill>
                  <a:schemeClr val="tx2">
                    <a:lumMod val="50000"/>
                  </a:schemeClr>
                </a:solidFill>
              </a:rPr>
              <a:t>סריקה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Rectangle 3"/>
          <p:cNvSpPr/>
          <p:nvPr/>
        </p:nvSpPr>
        <p:spPr>
          <a:xfrm>
            <a:off x="1582782" y="1302114"/>
            <a:ext cx="65706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endParaRPr lang="en-US" sz="2400" b="1" dirty="0" smtClean="0"/>
          </a:p>
          <a:p>
            <a:pPr algn="just" rtl="1"/>
            <a:r>
              <a:rPr lang="he-IL" sz="2400" b="1" dirty="0" smtClean="0">
                <a:solidFill>
                  <a:srgbClr val="660066"/>
                </a:solidFill>
              </a:rPr>
              <a:t>"אירוע אתר"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41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4400" y="22860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זה מוביל לעובדה שנקודת מפגש בין שתי פרבולות מגדירה את צלעות דיאגרמת וורונוי.</a:t>
            </a:r>
            <a:endParaRPr lang="en-US" dirty="0"/>
          </a:p>
          <a:p>
            <a:endParaRPr lang="en-US" dirty="0"/>
          </a:p>
        </p:txBody>
      </p:sp>
      <p:pic>
        <p:nvPicPr>
          <p:cNvPr id="6" name="תמונה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0" y="3413758"/>
            <a:ext cx="3390900" cy="192024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3048000" y="914400"/>
            <a:ext cx="3733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>
                <a:solidFill>
                  <a:schemeClr val="tx2">
                    <a:lumMod val="50000"/>
                  </a:schemeClr>
                </a:solidFill>
              </a:rPr>
              <a:t>אלגוריתם </a:t>
            </a:r>
            <a:r>
              <a:rPr lang="he-IL" sz="2800" b="1" dirty="0" smtClean="0">
                <a:solidFill>
                  <a:schemeClr val="tx2">
                    <a:lumMod val="50000"/>
                  </a:schemeClr>
                </a:solidFill>
              </a:rPr>
              <a:t>סריקה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Rectangle 3"/>
          <p:cNvSpPr/>
          <p:nvPr/>
        </p:nvSpPr>
        <p:spPr>
          <a:xfrm>
            <a:off x="1715626" y="1302114"/>
            <a:ext cx="65706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endParaRPr lang="en-US" sz="2400" b="1" dirty="0" smtClean="0"/>
          </a:p>
          <a:p>
            <a:pPr algn="just" rtl="1"/>
            <a:r>
              <a:rPr lang="he-IL" sz="2400" b="1" dirty="0" smtClean="0">
                <a:solidFill>
                  <a:srgbClr val="660066"/>
                </a:solidFill>
              </a:rPr>
              <a:t>"יצירת צלע בדיאגרמה"</a:t>
            </a:r>
            <a:endParaRPr lang="en-US" sz="2400" dirty="0"/>
          </a:p>
        </p:txBody>
      </p:sp>
      <p:cxnSp>
        <p:nvCxnSpPr>
          <p:cNvPr id="11" name="מחבר חץ ישר 10"/>
          <p:cNvCxnSpPr/>
          <p:nvPr/>
        </p:nvCxnSpPr>
        <p:spPr>
          <a:xfrm>
            <a:off x="2362200" y="3810000"/>
            <a:ext cx="16764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19200" y="3654623"/>
            <a:ext cx="11430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400" dirty="0" smtClean="0">
                <a:solidFill>
                  <a:srgbClr val="FF0000"/>
                </a:solidFill>
              </a:rPr>
              <a:t>צלע בדיאגרמה</a:t>
            </a:r>
            <a:endParaRPr lang="he-IL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91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1295400"/>
            <a:ext cx="80772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3600" b="1" dirty="0">
                <a:solidFill>
                  <a:schemeClr val="tx2">
                    <a:lumMod val="50000"/>
                  </a:schemeClr>
                </a:solidFill>
              </a:rPr>
              <a:t>הקדמה</a:t>
            </a:r>
            <a:r>
              <a:rPr lang="he-IL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en-US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just" rtl="1">
              <a:lnSpc>
                <a:spcPct val="150000"/>
              </a:lnSpc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he-IL" dirty="0" smtClean="0"/>
              <a:t>המטרה </a:t>
            </a:r>
            <a:r>
              <a:rPr lang="he-IL" dirty="0"/>
              <a:t>היא לחלק את האזור המסומן לאזורים קטנים יותר כך שכל לקוח אשר גר </a:t>
            </a:r>
            <a:endParaRPr lang="en-US" dirty="0"/>
          </a:p>
          <a:p>
            <a:pPr algn="just" rtl="1">
              <a:lnSpc>
                <a:spcPct val="150000"/>
              </a:lnSpc>
            </a:pPr>
            <a:r>
              <a:rPr lang="he-IL" dirty="0" smtClean="0"/>
              <a:t>באזור </a:t>
            </a:r>
            <a:r>
              <a:rPr lang="he-IL" dirty="0"/>
              <a:t>מסוים יפנה לסניף באזור זה.</a:t>
            </a:r>
            <a:endParaRPr lang="en-US" dirty="0"/>
          </a:p>
          <a:p>
            <a:pPr algn="just" rtl="1"/>
            <a:endParaRPr lang="en-US" dirty="0"/>
          </a:p>
        </p:txBody>
      </p:sp>
      <p:pic>
        <p:nvPicPr>
          <p:cNvPr id="5" name="תמונה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465226"/>
            <a:ext cx="4114799" cy="3011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95716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2286000"/>
            <a:ext cx="7391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he-IL" dirty="0"/>
              <a:t>כאשר קו הסריקה פוגש באתר שלישי חדש, נוצרה קשת פרבולית חדשה, ואז שלוש קשתות פרבוליות נפגשות, קשת אחת מהן נעלמת ונוצרה במקומה נקודה חדשה שהיא בעצם קדקוד בדיאגרמת וורונוי.</a:t>
            </a:r>
            <a:endParaRPr lang="en-US" dirty="0"/>
          </a:p>
          <a:p>
            <a:pPr algn="just" rtl="1"/>
            <a:r>
              <a:rPr lang="he-IL" dirty="0"/>
              <a:t>אירוע זה נקרא "אירוע מעגל" והוא מתרחש ברגע שקו הסריקה מגיע לנקודה הנמוכה ביותר של המעגל העובר דרך שלושת האתרים</a:t>
            </a:r>
            <a:r>
              <a:rPr lang="he-IL" dirty="0" smtClean="0"/>
              <a:t>.</a:t>
            </a:r>
            <a:endParaRPr lang="en-US" dirty="0"/>
          </a:p>
        </p:txBody>
      </p:sp>
      <p:pic>
        <p:nvPicPr>
          <p:cNvPr id="6" name="תמונה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224992"/>
            <a:ext cx="2971800" cy="171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תמונה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4269696"/>
            <a:ext cx="3076575" cy="167390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3048000" y="914400"/>
            <a:ext cx="3733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>
                <a:solidFill>
                  <a:schemeClr val="tx2">
                    <a:lumMod val="50000"/>
                  </a:schemeClr>
                </a:solidFill>
              </a:rPr>
              <a:t>אלגוריתם </a:t>
            </a:r>
            <a:r>
              <a:rPr lang="he-IL" sz="2800" b="1" dirty="0" smtClean="0">
                <a:solidFill>
                  <a:schemeClr val="tx2">
                    <a:lumMod val="50000"/>
                  </a:schemeClr>
                </a:solidFill>
              </a:rPr>
              <a:t>סריקה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Rectangle 3"/>
          <p:cNvSpPr/>
          <p:nvPr/>
        </p:nvSpPr>
        <p:spPr>
          <a:xfrm>
            <a:off x="1629591" y="1302114"/>
            <a:ext cx="65706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endParaRPr lang="en-US" sz="2400" b="1" dirty="0" smtClean="0"/>
          </a:p>
          <a:p>
            <a:pPr algn="just" rtl="1"/>
            <a:r>
              <a:rPr lang="he-IL" sz="2400" b="1" dirty="0" smtClean="0">
                <a:solidFill>
                  <a:srgbClr val="660066"/>
                </a:solidFill>
              </a:rPr>
              <a:t>"אירוע מעגל"</a:t>
            </a:r>
            <a:endParaRPr lang="en-US" sz="2400" dirty="0"/>
          </a:p>
        </p:txBody>
      </p:sp>
      <p:cxnSp>
        <p:nvCxnSpPr>
          <p:cNvPr id="3" name="מחבר חץ ישר 2"/>
          <p:cNvCxnSpPr/>
          <p:nvPr/>
        </p:nvCxnSpPr>
        <p:spPr>
          <a:xfrm flipV="1">
            <a:off x="5943600" y="5715000"/>
            <a:ext cx="6096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29200" y="6019800"/>
            <a:ext cx="106680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 smtClean="0">
                <a:solidFill>
                  <a:srgbClr val="FF0000"/>
                </a:solidFill>
              </a:rPr>
              <a:t>אירוע מעגל</a:t>
            </a:r>
            <a:endParaRPr lang="he-IL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5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6800" y="22860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זה מוביל לעובדה שנקודת מפגש בין שלוש פרבולות מגדירה את קודקודי הדיאגרמה.</a:t>
            </a:r>
            <a:endParaRPr lang="en-US" dirty="0"/>
          </a:p>
          <a:p>
            <a:endParaRPr lang="en-US" dirty="0"/>
          </a:p>
        </p:txBody>
      </p:sp>
      <p:pic>
        <p:nvPicPr>
          <p:cNvPr id="6" name="תמונה 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481524"/>
            <a:ext cx="2914650" cy="20810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3048000" y="914400"/>
            <a:ext cx="3733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>
                <a:solidFill>
                  <a:schemeClr val="tx2">
                    <a:lumMod val="50000"/>
                  </a:schemeClr>
                </a:solidFill>
              </a:rPr>
              <a:t>אלגוריתם </a:t>
            </a:r>
            <a:r>
              <a:rPr lang="he-IL" sz="2800" b="1" dirty="0" smtClean="0">
                <a:solidFill>
                  <a:schemeClr val="tx2">
                    <a:lumMod val="50000"/>
                  </a:schemeClr>
                </a:solidFill>
              </a:rPr>
              <a:t>סריקה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Rectangle 3"/>
          <p:cNvSpPr/>
          <p:nvPr/>
        </p:nvSpPr>
        <p:spPr>
          <a:xfrm>
            <a:off x="1629591" y="1302114"/>
            <a:ext cx="65706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endParaRPr lang="en-US" sz="2400" b="1" dirty="0" smtClean="0"/>
          </a:p>
          <a:p>
            <a:pPr algn="just" rtl="1"/>
            <a:r>
              <a:rPr lang="he-IL" sz="2400" b="1" dirty="0" smtClean="0">
                <a:solidFill>
                  <a:srgbClr val="660066"/>
                </a:solidFill>
              </a:rPr>
              <a:t>"יצירת קדקוד בדיאגרמה"</a:t>
            </a:r>
            <a:endParaRPr lang="en-US" sz="2400" dirty="0"/>
          </a:p>
        </p:txBody>
      </p:sp>
      <p:sp>
        <p:nvSpPr>
          <p:cNvPr id="9" name="אליפסה 8"/>
          <p:cNvSpPr/>
          <p:nvPr/>
        </p:nvSpPr>
        <p:spPr>
          <a:xfrm>
            <a:off x="4048125" y="4343400"/>
            <a:ext cx="142875" cy="17866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" name="מחבר חץ ישר 10"/>
          <p:cNvCxnSpPr/>
          <p:nvPr/>
        </p:nvCxnSpPr>
        <p:spPr>
          <a:xfrm>
            <a:off x="2362200" y="4114800"/>
            <a:ext cx="1685925" cy="3179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66800" y="3959423"/>
            <a:ext cx="14478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400" dirty="0" smtClean="0">
                <a:solidFill>
                  <a:srgbClr val="FF0000"/>
                </a:solidFill>
              </a:rPr>
              <a:t>קדקוד בדיאגרמה</a:t>
            </a:r>
            <a:endParaRPr lang="he-IL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26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838200"/>
            <a:ext cx="5943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חישוב</a:t>
            </a: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הדיאגרמה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just" rtl="1"/>
            <a:endParaRPr lang="en-US" sz="2400" b="1" dirty="0" smtClean="0"/>
          </a:p>
          <a:p>
            <a:pPr algn="just" rtl="1"/>
            <a:r>
              <a:rPr lang="he-IL" sz="2400" b="1" dirty="0" smtClean="0">
                <a:solidFill>
                  <a:srgbClr val="660066"/>
                </a:solidFill>
              </a:rPr>
              <a:t>אלגוריתם סריקה</a:t>
            </a:r>
            <a:endParaRPr lang="en-US" sz="2400" dirty="0"/>
          </a:p>
        </p:txBody>
      </p:sp>
      <p:pic>
        <p:nvPicPr>
          <p:cNvPr id="6" name="Sweep line algorithm - Voronoi tessell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67238" y="3424238"/>
            <a:ext cx="9525" cy="9525"/>
          </a:xfrm>
          <a:prstGeom prst="rect">
            <a:avLst/>
          </a:prstGeom>
        </p:spPr>
      </p:pic>
      <p:pic>
        <p:nvPicPr>
          <p:cNvPr id="7" name="Sweep line algorithm - Voronoi tessell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67238" y="3424238"/>
            <a:ext cx="9525" cy="9525"/>
          </a:xfrm>
          <a:prstGeom prst="rect">
            <a:avLst/>
          </a:prstGeom>
        </p:spPr>
      </p:pic>
      <p:pic>
        <p:nvPicPr>
          <p:cNvPr id="2" name="Sweep line algorithm - Voronoi tessell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1905000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1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1219201"/>
            <a:ext cx="7772400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sz="3600" b="1" dirty="0">
                <a:solidFill>
                  <a:schemeClr val="tx2">
                    <a:lumMod val="50000"/>
                  </a:schemeClr>
                </a:solidFill>
              </a:rPr>
              <a:t>מבני</a:t>
            </a:r>
            <a:r>
              <a:rPr lang="he-IL" sz="32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600" b="1" dirty="0" smtClean="0">
                <a:solidFill>
                  <a:schemeClr val="tx2">
                    <a:lumMod val="50000"/>
                  </a:schemeClr>
                </a:solidFill>
              </a:rPr>
              <a:t>נתונים</a:t>
            </a:r>
            <a:endParaRPr lang="en-US" sz="3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just" rtl="1">
              <a:lnSpc>
                <a:spcPct val="150000"/>
              </a:lnSpc>
            </a:pPr>
            <a:endParaRPr lang="en-US" sz="32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lvl="0" indent="-342900" algn="just" rtl="1">
              <a:lnSpc>
                <a:spcPct val="150000"/>
              </a:lnSpc>
              <a:buFont typeface="Arial" pitchFamily="34" charset="0"/>
              <a:buChar char="•"/>
            </a:pPr>
            <a:r>
              <a:rPr lang="he-IL" dirty="0"/>
              <a:t>רשימה מקושרת דו-כיוונית המכילה את צלעות דיאגרמת וורונוי (</a:t>
            </a:r>
            <a:r>
              <a:rPr lang="en-US" dirty="0"/>
              <a:t>DCEL</a:t>
            </a:r>
            <a:r>
              <a:rPr lang="he-IL" dirty="0"/>
              <a:t>).</a:t>
            </a:r>
            <a:endParaRPr lang="en-US" dirty="0"/>
          </a:p>
          <a:p>
            <a:pPr marL="342900" lvl="0" indent="-342900" algn="just" rtl="1">
              <a:lnSpc>
                <a:spcPct val="150000"/>
              </a:lnSpc>
              <a:buFont typeface="Arial" pitchFamily="34" charset="0"/>
              <a:buChar char="•"/>
            </a:pPr>
            <a:r>
              <a:rPr lang="he-IL" dirty="0"/>
              <a:t>עץ חיפוש בינארי מאוזן שמחזיק את "קו החוף".</a:t>
            </a:r>
            <a:endParaRPr lang="en-US" dirty="0"/>
          </a:p>
          <a:p>
            <a:pPr marL="342900" lvl="0" indent="-342900" algn="just" rtl="1">
              <a:lnSpc>
                <a:spcPct val="150000"/>
              </a:lnSpc>
              <a:buFont typeface="Arial" pitchFamily="34" charset="0"/>
              <a:buChar char="•"/>
            </a:pPr>
            <a:r>
              <a:rPr lang="he-IL" dirty="0"/>
              <a:t>תור עדיפויות ששומר את האירועים.</a:t>
            </a:r>
            <a:endParaRPr lang="en-US" dirty="0"/>
          </a:p>
          <a:p>
            <a:pPr algn="just" rtl="1">
              <a:lnSpc>
                <a:spcPct val="150000"/>
              </a:lnSpc>
            </a:pPr>
            <a:r>
              <a:rPr lang="he-IL" sz="2000" dirty="0"/>
              <a:t> </a:t>
            </a:r>
            <a:endParaRPr lang="en-US" sz="2000" dirty="0" smtClean="0"/>
          </a:p>
          <a:p>
            <a:pPr algn="just" rtl="1">
              <a:lnSpc>
                <a:spcPct val="150000"/>
              </a:lnSpc>
            </a:pPr>
            <a:endParaRPr lang="en-US" sz="2000" dirty="0"/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29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914400"/>
            <a:ext cx="72390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3600" b="1" dirty="0" smtClean="0">
                <a:solidFill>
                  <a:schemeClr val="tx2">
                    <a:lumMod val="50000"/>
                  </a:schemeClr>
                </a:solidFill>
              </a:rPr>
              <a:t>מבני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600" b="1" dirty="0" smtClean="0">
                <a:solidFill>
                  <a:schemeClr val="tx2">
                    <a:lumMod val="50000"/>
                  </a:schemeClr>
                </a:solidFill>
              </a:rPr>
              <a:t>נתונים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</a:br>
            <a:endParaRPr lang="en-US" sz="3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r" rtl="1"/>
            <a:r>
              <a:rPr lang="he-IL" sz="2400" b="1" dirty="0" smtClean="0">
                <a:solidFill>
                  <a:srgbClr val="660066"/>
                </a:solidFill>
              </a:rPr>
              <a:t>עץ </a:t>
            </a:r>
            <a:r>
              <a:rPr lang="he-IL" sz="2400" b="1" dirty="0">
                <a:solidFill>
                  <a:srgbClr val="660066"/>
                </a:solidFill>
              </a:rPr>
              <a:t>חיפוש בינארי מאוזן</a:t>
            </a:r>
            <a:endParaRPr lang="en-US" sz="2400" b="1" dirty="0">
              <a:solidFill>
                <a:srgbClr val="660066"/>
              </a:solidFill>
            </a:endParaRPr>
          </a:p>
          <a:p>
            <a:pPr algn="ctr" rtl="1"/>
            <a:endParaRPr lang="en-US" dirty="0"/>
          </a:p>
          <a:p>
            <a:pPr algn="just" rtl="1">
              <a:lnSpc>
                <a:spcPct val="150000"/>
              </a:lnSpc>
            </a:pPr>
            <a:r>
              <a:rPr lang="he-IL" dirty="0"/>
              <a:t>כל עלה בעץ מייצג קשת פרבולית ב- "קו החוף", ומחזיק:</a:t>
            </a:r>
            <a:endParaRPr lang="en-US" dirty="0"/>
          </a:p>
          <a:p>
            <a:pPr marL="285750" lvl="0" indent="-285750" algn="just" rtl="1">
              <a:lnSpc>
                <a:spcPct val="150000"/>
              </a:lnSpc>
              <a:buFont typeface="Arial" pitchFamily="34" charset="0"/>
              <a:buChar char="•"/>
            </a:pPr>
            <a:r>
              <a:rPr lang="he-IL" dirty="0"/>
              <a:t>אתר שמגדיר קשת זו (ממוין בסדר עולה לפי קואורדינטת ה-</a:t>
            </a:r>
            <a:r>
              <a:rPr lang="en-US" dirty="0"/>
              <a:t>X</a:t>
            </a:r>
            <a:r>
              <a:rPr lang="he-IL" dirty="0"/>
              <a:t>). </a:t>
            </a:r>
            <a:endParaRPr lang="en-US" dirty="0"/>
          </a:p>
          <a:p>
            <a:pPr marL="285750" lvl="0" indent="-285750" algn="just" rtl="1">
              <a:lnSpc>
                <a:spcPct val="150000"/>
              </a:lnSpc>
              <a:buFont typeface="Arial" pitchFamily="34" charset="0"/>
              <a:buChar char="•"/>
            </a:pPr>
            <a:r>
              <a:rPr lang="he-IL" dirty="0"/>
              <a:t>מצביע לאירוע מעגל בתור העדיפויות, בו הקשת </a:t>
            </a:r>
            <a:r>
              <a:rPr lang="he-IL" dirty="0" smtClean="0"/>
              <a:t>עשויה להיעלם.</a:t>
            </a:r>
            <a:endParaRPr lang="en-US" dirty="0"/>
          </a:p>
          <a:p>
            <a:pPr algn="just" rtl="1">
              <a:lnSpc>
                <a:spcPct val="150000"/>
              </a:lnSpc>
            </a:pPr>
            <a:r>
              <a:rPr lang="he-IL" dirty="0"/>
              <a:t>כל קדקוד פנימי בעץ מחזיק:</a:t>
            </a:r>
            <a:endParaRPr lang="en-US" dirty="0"/>
          </a:p>
          <a:p>
            <a:pPr marL="285750" lvl="0" indent="-285750" algn="just" rtl="1">
              <a:lnSpc>
                <a:spcPct val="150000"/>
              </a:lnSpc>
              <a:buFont typeface="Arial" pitchFamily="34" charset="0"/>
              <a:buChar char="•"/>
            </a:pPr>
            <a:r>
              <a:rPr lang="he-IL" dirty="0"/>
              <a:t>נקודת מפגש של שתי קשתות שמייצגות את שני בניו.</a:t>
            </a:r>
            <a:endParaRPr lang="en-US" dirty="0"/>
          </a:p>
          <a:p>
            <a:pPr marL="285750" lvl="0" indent="-285750" algn="just" rtl="1">
              <a:lnSpc>
                <a:spcPct val="150000"/>
              </a:lnSpc>
              <a:buFont typeface="Arial" pitchFamily="34" charset="0"/>
              <a:buChar char="•"/>
            </a:pPr>
            <a:r>
              <a:rPr lang="he-IL" dirty="0"/>
              <a:t>מצביע לצלע של דיאגרמת וורונוי ברשימה המקושרת הדו-כיוונית.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0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990600"/>
            <a:ext cx="76962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3600" b="1" dirty="0">
                <a:solidFill>
                  <a:schemeClr val="tx2">
                    <a:lumMod val="50000"/>
                  </a:schemeClr>
                </a:solidFill>
              </a:rPr>
              <a:t>מבני נתונים</a:t>
            </a:r>
            <a:endParaRPr lang="en-US" sz="3600" b="1" dirty="0">
              <a:solidFill>
                <a:schemeClr val="tx2">
                  <a:lumMod val="50000"/>
                </a:schemeClr>
              </a:solidFill>
            </a:endParaRPr>
          </a:p>
          <a:p>
            <a:pPr algn="just" rtl="1"/>
            <a:endParaRPr lang="en-US" sz="2400" b="1" dirty="0">
              <a:solidFill>
                <a:srgbClr val="660066"/>
              </a:solidFill>
            </a:endParaRPr>
          </a:p>
          <a:p>
            <a:pPr algn="just" rtl="1"/>
            <a:r>
              <a:rPr lang="he-IL" sz="2400" b="1" dirty="0">
                <a:solidFill>
                  <a:srgbClr val="660066"/>
                </a:solidFill>
              </a:rPr>
              <a:t>תור </a:t>
            </a:r>
            <a:r>
              <a:rPr lang="he-IL" sz="2400" b="1" dirty="0" smtClean="0">
                <a:solidFill>
                  <a:srgbClr val="660066"/>
                </a:solidFill>
              </a:rPr>
              <a:t>עדיפויות</a:t>
            </a:r>
            <a:endParaRPr lang="en-US" sz="2400" b="1" dirty="0" smtClean="0">
              <a:solidFill>
                <a:srgbClr val="660066"/>
              </a:solidFill>
            </a:endParaRPr>
          </a:p>
          <a:p>
            <a:pPr algn="just" rtl="1"/>
            <a:endParaRPr lang="en-US" dirty="0"/>
          </a:p>
          <a:p>
            <a:pPr algn="just" rtl="1">
              <a:lnSpc>
                <a:spcPct val="150000"/>
              </a:lnSpc>
            </a:pPr>
            <a:r>
              <a:rPr lang="he-IL" dirty="0"/>
              <a:t>מחזיק את האירועים השונים, לפי קואורדינטת ה-</a:t>
            </a:r>
            <a:r>
              <a:rPr lang="en-US" dirty="0"/>
              <a:t>Y</a:t>
            </a:r>
            <a:r>
              <a:rPr lang="he-IL" dirty="0"/>
              <a:t> של האתרים:</a:t>
            </a:r>
            <a:endParaRPr lang="en-US" dirty="0"/>
          </a:p>
          <a:p>
            <a:pPr marL="285750" lvl="0" indent="-285750" algn="just" rtl="1">
              <a:lnSpc>
                <a:spcPct val="150000"/>
              </a:lnSpc>
              <a:buFont typeface="Arial" pitchFamily="34" charset="0"/>
              <a:buChar char="•"/>
            </a:pPr>
            <a:r>
              <a:rPr lang="he-IL" dirty="0"/>
              <a:t>עבור "אירוע אתר" (ידוע מראש) נשמור את האתר עצמו.</a:t>
            </a:r>
            <a:endParaRPr lang="en-US" dirty="0"/>
          </a:p>
          <a:p>
            <a:pPr marL="285750" lvl="0" indent="-285750" algn="just" rtl="1">
              <a:lnSpc>
                <a:spcPct val="150000"/>
              </a:lnSpc>
              <a:buFont typeface="Arial" pitchFamily="34" charset="0"/>
              <a:buChar char="•"/>
            </a:pPr>
            <a:r>
              <a:rPr lang="he-IL" dirty="0"/>
              <a:t>עבור "אירוע מעגל" נשמור את הנקודה הכי נמוכה במעגל.</a:t>
            </a:r>
            <a:endParaRPr lang="en-US" dirty="0"/>
          </a:p>
          <a:p>
            <a:pPr algn="just" rtl="1">
              <a:lnSpc>
                <a:spcPct val="150000"/>
              </a:lnSpc>
            </a:pPr>
            <a:r>
              <a:rPr lang="he-IL" dirty="0"/>
              <a:t> 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5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1110343"/>
            <a:ext cx="7543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3600" b="1" dirty="0">
                <a:solidFill>
                  <a:schemeClr val="tx2">
                    <a:lumMod val="50000"/>
                  </a:schemeClr>
                </a:solidFill>
              </a:rPr>
              <a:t>מבני נתונים</a:t>
            </a:r>
            <a:endParaRPr lang="en-US" sz="3600" b="1" dirty="0">
              <a:solidFill>
                <a:schemeClr val="tx2">
                  <a:lumMod val="50000"/>
                </a:schemeClr>
              </a:solidFill>
            </a:endParaRPr>
          </a:p>
          <a:p>
            <a:pPr algn="just" rtl="1"/>
            <a:endParaRPr lang="en-US" dirty="0" smtClean="0"/>
          </a:p>
          <a:p>
            <a:pPr algn="just" rtl="1"/>
            <a:endParaRPr lang="en-US" dirty="0"/>
          </a:p>
          <a:p>
            <a:pPr algn="just" rtl="1"/>
            <a:r>
              <a:rPr lang="he-IL" dirty="0" smtClean="0"/>
              <a:t>כל "האתרים" ידועים מראש, ונמצאים בתור האירועים מההתחלה. </a:t>
            </a:r>
          </a:p>
          <a:p>
            <a:pPr algn="just" rtl="1"/>
            <a:r>
              <a:rPr lang="he-IL" dirty="0" smtClean="0"/>
              <a:t>בעת "אירוע אתר" האלג' מוסיף את האתר החדש כעלה בעץ, יחד עם נקודת השבירה לאביו. </a:t>
            </a:r>
          </a:p>
          <a:p>
            <a:pPr algn="just" rtl="1"/>
            <a:endParaRPr lang="en-US" dirty="0" smtClean="0"/>
          </a:p>
          <a:p>
            <a:pPr algn="just" rtl="1"/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83" y="3581400"/>
            <a:ext cx="5943600" cy="2676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4200" y="1822897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400" b="1" dirty="0" smtClean="0">
                <a:solidFill>
                  <a:srgbClr val="CC0000"/>
                </a:solidFill>
              </a:rPr>
              <a:t>"אירוע אתר"</a:t>
            </a:r>
            <a:endParaRPr lang="en-US" sz="2400" b="1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7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76600" y="914400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he-IL" sz="3600" b="1" dirty="0">
                <a:solidFill>
                  <a:schemeClr val="tx2">
                    <a:lumMod val="50000"/>
                  </a:schemeClr>
                </a:solidFill>
              </a:rPr>
              <a:t>מבני</a:t>
            </a:r>
            <a:r>
              <a:rPr lang="he-IL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600" b="1" dirty="0">
                <a:solidFill>
                  <a:schemeClr val="tx2">
                    <a:lumMod val="50000"/>
                  </a:schemeClr>
                </a:solidFill>
              </a:rPr>
              <a:t>נתונים</a:t>
            </a:r>
            <a:endParaRPr lang="en-US" sz="3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411" y="2286000"/>
            <a:ext cx="6142355" cy="2481897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018" y="5305425"/>
            <a:ext cx="2678426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43600" y="1560731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400" b="1" dirty="0" smtClean="0">
                <a:solidFill>
                  <a:srgbClr val="CC0000"/>
                </a:solidFill>
              </a:rPr>
              <a:t>"אירוע אתר"</a:t>
            </a:r>
            <a:r>
              <a:rPr lang="he-IL" sz="2400" b="1" dirty="0">
                <a:solidFill>
                  <a:srgbClr val="CC0000"/>
                </a:solidFill>
              </a:rPr>
              <a:t>:</a:t>
            </a:r>
            <a:endParaRPr lang="en-US" sz="2400" b="1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57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76600" y="914400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he-IL" sz="3600" b="1" dirty="0">
                <a:solidFill>
                  <a:schemeClr val="tx2">
                    <a:lumMod val="50000"/>
                  </a:schemeClr>
                </a:solidFill>
              </a:rPr>
              <a:t>מבני</a:t>
            </a:r>
            <a:r>
              <a:rPr lang="he-IL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600" b="1" dirty="0">
                <a:solidFill>
                  <a:schemeClr val="tx2">
                    <a:lumMod val="50000"/>
                  </a:schemeClr>
                </a:solidFill>
              </a:rPr>
              <a:t>נתונים</a:t>
            </a:r>
            <a:endParaRPr lang="en-US" sz="3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3600" y="1560731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400" b="1" dirty="0" smtClean="0">
                <a:solidFill>
                  <a:srgbClr val="CC0000"/>
                </a:solidFill>
              </a:rPr>
              <a:t>"אירוע אתר"</a:t>
            </a:r>
            <a:r>
              <a:rPr lang="he-IL" sz="2400" b="1" dirty="0">
                <a:solidFill>
                  <a:srgbClr val="CC0000"/>
                </a:solidFill>
              </a:rPr>
              <a:t>:</a:t>
            </a:r>
            <a:endParaRPr lang="en-US" sz="2400" b="1" dirty="0">
              <a:solidFill>
                <a:srgbClr val="CC0000"/>
              </a:solidFill>
            </a:endParaRPr>
          </a:p>
        </p:txBody>
      </p:sp>
      <p:pic>
        <p:nvPicPr>
          <p:cNvPr id="6" name="תמונה 1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44" y="2438400"/>
            <a:ext cx="6607489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559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19191" y="683567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he-IL" sz="3600" b="1" dirty="0">
                <a:solidFill>
                  <a:schemeClr val="tx2">
                    <a:lumMod val="50000"/>
                  </a:schemeClr>
                </a:solidFill>
              </a:rPr>
              <a:t>מבני</a:t>
            </a:r>
            <a:r>
              <a:rPr lang="he-IL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600" b="1" dirty="0">
                <a:solidFill>
                  <a:schemeClr val="tx2">
                    <a:lumMod val="50000"/>
                  </a:schemeClr>
                </a:solidFill>
              </a:rPr>
              <a:t>נתונים</a:t>
            </a:r>
            <a:endParaRPr lang="en-US" sz="3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0714" y="1600200"/>
            <a:ext cx="78770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he-IL" dirty="0"/>
              <a:t>עבור כל עלה (אתר) חדש שנוסף לעץ, נבדוק אם הוא מקיים "אירוע מעגל" עם שני אתרים שקודמים לו.</a:t>
            </a:r>
            <a:endParaRPr lang="en-US" dirty="0"/>
          </a:p>
          <a:p>
            <a:pPr algn="just" rtl="1">
              <a:lnSpc>
                <a:spcPct val="150000"/>
              </a:lnSpc>
            </a:pPr>
            <a:r>
              <a:rPr lang="he-IL" dirty="0"/>
              <a:t>אם כן, מוסיפים אירוע מעגל זה לתור האירועים ומצביע מהעלה אליו. בנוסף, מוחקים את הקדקודים בעץ שקשורים לקשת הנעלמת.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52800"/>
            <a:ext cx="5943600" cy="3352800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7" name="TextBox 6"/>
          <p:cNvSpPr txBox="1"/>
          <p:nvPr/>
        </p:nvSpPr>
        <p:spPr>
          <a:xfrm>
            <a:off x="6748818" y="121473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400" b="1" dirty="0" smtClean="0">
                <a:solidFill>
                  <a:srgbClr val="CC0000"/>
                </a:solidFill>
              </a:rPr>
              <a:t>"אירוע מעגל"</a:t>
            </a:r>
            <a:endParaRPr lang="en-US" sz="2400" b="1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33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82177" y="304800"/>
                <a:ext cx="7467600" cy="3836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rtl="1">
                  <a:lnSpc>
                    <a:spcPct val="150000"/>
                  </a:lnSpc>
                </a:pPr>
                <a:r>
                  <a:rPr lang="he-IL" dirty="0" smtClean="0">
                    <a:solidFill>
                      <a:schemeClr val="tx2">
                        <a:lumMod val="50000"/>
                      </a:schemeClr>
                    </a:solidFill>
                  </a:rPr>
                  <a:t> </a:t>
                </a:r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algn="ctr" rtl="1">
                  <a:lnSpc>
                    <a:spcPct val="150000"/>
                  </a:lnSpc>
                </a:pPr>
                <a:r>
                  <a:rPr lang="he-IL" sz="3200" b="1" dirty="0">
                    <a:solidFill>
                      <a:schemeClr val="tx2">
                        <a:lumMod val="50000"/>
                      </a:schemeClr>
                    </a:solidFill>
                  </a:rPr>
                  <a:t>הגדרות </a:t>
                </a:r>
                <a:r>
                  <a:rPr lang="he-IL" sz="32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ומאפיינים</a:t>
                </a:r>
                <a:endParaRPr lang="en-US" sz="3200" b="1" dirty="0" smtClea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marL="285750" indent="-285750" algn="just" rtl="1">
                  <a:lnSpc>
                    <a:spcPct val="15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he-IL" dirty="0"/>
                      <m:t>−</m:t>
                    </m:r>
                    <m:r>
                      <a:rPr lang="he-IL" b="1" i="1" dirty="0" smtClean="0">
                        <a:latin typeface="Cambria Math"/>
                      </a:rPr>
                      <m:t> </m:t>
                    </m:r>
                    <m:r>
                      <a:rPr lang="en-US" b="1" i="1">
                        <a:latin typeface="Cambria Math"/>
                      </a:rPr>
                      <m:t>𝒅𝒊𝒔𝒕</m:t>
                    </m:r>
                    <m:d>
                      <m:dPr>
                        <m:ctrlPr>
                          <a:rPr lang="en-US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𝒑</m:t>
                        </m:r>
                        <m:r>
                          <a:rPr lang="en-US" b="1" i="1">
                            <a:latin typeface="Cambria Math"/>
                          </a:rPr>
                          <m:t>,</m:t>
                        </m:r>
                        <m:r>
                          <a:rPr lang="en-US" b="1" i="1">
                            <a:latin typeface="Cambria Math"/>
                          </a:rPr>
                          <m:t>𝒒</m:t>
                        </m:r>
                      </m:e>
                    </m:d>
                    <m:r>
                      <a:rPr lang="en-US" b="1" i="1">
                        <a:latin typeface="Cambria Math"/>
                      </a:rPr>
                      <m:t> </m:t>
                    </m:r>
                  </m:oMath>
                </a14:m>
                <a:r>
                  <a:rPr lang="he-IL" dirty="0" smtClean="0">
                    <a:solidFill>
                      <a:schemeClr val="tx1"/>
                    </a:solidFill>
                  </a:rPr>
                  <a:t> המרחק </a:t>
                </a:r>
                <a:r>
                  <a:rPr lang="he-IL" dirty="0">
                    <a:solidFill>
                      <a:schemeClr val="tx1"/>
                    </a:solidFill>
                  </a:rPr>
                  <a:t>האוקלידי בין שתי נקודות במישור.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285750" lvl="0" indent="-285750" algn="just" rtl="1">
                  <a:lnSpc>
                    <a:spcPct val="15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𝑷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, …,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- קבוצה של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/>
                      </a:rPr>
                      <m:t>n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נקודות שונות במישור, כאשר כל </a:t>
                </a:r>
                <a:r>
                  <a:rPr lang="he-IL" dirty="0" smtClean="0">
                    <a:solidFill>
                      <a:schemeClr val="tx1"/>
                    </a:solidFill>
                  </a:rPr>
                  <a:t>נק'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נקראת "אתר".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285750" lvl="0" indent="-285750" algn="just" rtl="1">
                  <a:lnSpc>
                    <a:spcPct val="15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𝑽𝒐𝒓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𝑷</m:t>
                        </m:r>
                      </m:e>
                    </m:d>
                  </m:oMath>
                </a14:m>
                <a:r>
                  <a:rPr lang="he-IL" dirty="0" smtClean="0">
                    <a:solidFill>
                      <a:schemeClr val="tx1"/>
                    </a:solidFill>
                  </a:rPr>
                  <a:t> - דיאגרמת </a:t>
                </a:r>
                <a:r>
                  <a:rPr lang="he-IL" dirty="0">
                    <a:solidFill>
                      <a:schemeClr val="tx1"/>
                    </a:solidFill>
                  </a:rPr>
                  <a:t>וורונוי של הקבוצה</a:t>
                </a:r>
                <a:r>
                  <a:rPr lang="he-IL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𝑷</m:t>
                    </m:r>
                  </m:oMath>
                </a14:m>
                <a:r>
                  <a:rPr lang="he-IL" dirty="0" smtClean="0">
                    <a:solidFill>
                      <a:schemeClr val="tx1"/>
                    </a:solidFill>
                  </a:rPr>
                  <a:t>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 algn="just" rtl="1">
                  <a:lnSpc>
                    <a:spcPct val="15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𝑽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he-IL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he-IL" dirty="0" smtClean="0">
                    <a:solidFill>
                      <a:schemeClr val="tx1"/>
                    </a:solidFill>
                  </a:rPr>
                  <a:t>-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he-IL" dirty="0" smtClean="0">
                    <a:solidFill>
                      <a:schemeClr val="tx1"/>
                    </a:solidFill>
                  </a:rPr>
                  <a:t>התא </a:t>
                </a:r>
                <a:r>
                  <a:rPr lang="he-IL" dirty="0">
                    <a:solidFill>
                      <a:schemeClr val="tx1"/>
                    </a:solidFill>
                  </a:rPr>
                  <a:t>המתאים לאתר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he-IL" dirty="0" smtClean="0">
                    <a:solidFill>
                      <a:schemeClr val="tx1"/>
                    </a:solidFill>
                  </a:rPr>
                  <a:t>בדיאגרמת </a:t>
                </a:r>
                <a:r>
                  <a:rPr lang="he-IL" dirty="0">
                    <a:solidFill>
                      <a:schemeClr val="tx1"/>
                    </a:solidFill>
                  </a:rPr>
                  <a:t>וורונוי</a:t>
                </a:r>
                <a:r>
                  <a:rPr lang="he-IL" dirty="0" smtClean="0">
                    <a:solidFill>
                      <a:schemeClr val="tx1"/>
                    </a:solidFill>
                  </a:rPr>
                  <a:t>.</a:t>
                </a:r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marL="285750" indent="-285750" algn="just" rtl="1">
                  <a:lnSpc>
                    <a:spcPct val="150000"/>
                  </a:lnSpc>
                  <a:buFont typeface="Arial" pitchFamily="34" charset="0"/>
                  <a:buChar char="•"/>
                </a:pPr>
                <a:endParaRPr lang="en-US" sz="20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177" y="304800"/>
                <a:ext cx="7467600" cy="3836371"/>
              </a:xfrm>
              <a:prstGeom prst="rect">
                <a:avLst/>
              </a:prstGeom>
              <a:blipFill rotWithShape="1">
                <a:blip r:embed="rId2"/>
                <a:stretch>
                  <a:fillRect l="-1306" r="-65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תמונה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3429000"/>
            <a:ext cx="3206931" cy="296091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482147" y="3028886"/>
                <a:ext cx="10046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/>
                        </a:rPr>
                        <m:t>𝑽𝒐𝒓</m:t>
                      </m:r>
                      <m:d>
                        <m:dPr>
                          <m:ctrlPr>
                            <a:rPr lang="en-US" b="1" i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𝑷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147" y="3028886"/>
                <a:ext cx="1004634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754086" y="4672074"/>
                <a:ext cx="69704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/>
                        </a:rPr>
                        <m:t>𝑽</m:t>
                      </m:r>
                      <m:r>
                        <a:rPr lang="en-US" sz="1400" b="1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𝟑</m:t>
                          </m:r>
                        </m:sub>
                      </m:sSub>
                      <m:r>
                        <a:rPr lang="en-US" sz="14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086" y="4672074"/>
                <a:ext cx="697049" cy="307777"/>
              </a:xfrm>
              <a:prstGeom prst="rect">
                <a:avLst/>
              </a:prstGeom>
              <a:blipFill rotWithShape="1"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7"/>
              <p:cNvSpPr txBox="1">
                <a:spLocks noChangeArrowheads="1"/>
              </p:cNvSpPr>
              <p:nvPr/>
            </p:nvSpPr>
            <p:spPr bwMode="auto">
              <a:xfrm>
                <a:off x="2258952" y="4770957"/>
                <a:ext cx="397865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r" rtl="1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fr-FR" sz="1200" b="1" i="1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58952" y="4770957"/>
                <a:ext cx="397865" cy="27699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Box 7"/>
              <p:cNvSpPr txBox="1">
                <a:spLocks noChangeArrowheads="1"/>
              </p:cNvSpPr>
              <p:nvPr/>
            </p:nvSpPr>
            <p:spPr bwMode="auto">
              <a:xfrm>
                <a:off x="2094087" y="4084998"/>
                <a:ext cx="397866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r" rtl="1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FR" sz="1200" b="1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94087" y="4084998"/>
                <a:ext cx="397866" cy="27699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7"/>
              <p:cNvSpPr txBox="1">
                <a:spLocks noChangeArrowheads="1"/>
              </p:cNvSpPr>
              <p:nvPr/>
            </p:nvSpPr>
            <p:spPr bwMode="auto">
              <a:xfrm>
                <a:off x="1377822" y="4116898"/>
                <a:ext cx="397866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r" rtl="1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FR" sz="1200" b="1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77822" y="4116898"/>
                <a:ext cx="397866" cy="27699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7"/>
              <p:cNvSpPr txBox="1">
                <a:spLocks noChangeArrowheads="1"/>
              </p:cNvSpPr>
              <p:nvPr/>
            </p:nvSpPr>
            <p:spPr bwMode="auto">
              <a:xfrm>
                <a:off x="1775688" y="5418397"/>
                <a:ext cx="397865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r" rtl="1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fr-FR" sz="1200" b="1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5688" y="5418397"/>
                <a:ext cx="397865" cy="27699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7"/>
              <p:cNvSpPr txBox="1">
                <a:spLocks noChangeArrowheads="1"/>
              </p:cNvSpPr>
              <p:nvPr/>
            </p:nvSpPr>
            <p:spPr bwMode="auto">
              <a:xfrm>
                <a:off x="865715" y="4825963"/>
                <a:ext cx="397865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r" rtl="1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fr-FR" sz="1200" b="1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715" y="4825963"/>
                <a:ext cx="397865" cy="27699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7"/>
              <p:cNvSpPr txBox="1">
                <a:spLocks noChangeArrowheads="1"/>
              </p:cNvSpPr>
              <p:nvPr/>
            </p:nvSpPr>
            <p:spPr bwMode="auto">
              <a:xfrm>
                <a:off x="1668760" y="4612101"/>
                <a:ext cx="397865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r" rtl="1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fr-FR" sz="1200" b="1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68760" y="4612101"/>
                <a:ext cx="397865" cy="27699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7"/>
              <p:cNvSpPr txBox="1">
                <a:spLocks noChangeArrowheads="1"/>
              </p:cNvSpPr>
              <p:nvPr/>
            </p:nvSpPr>
            <p:spPr bwMode="auto">
              <a:xfrm>
                <a:off x="1382177" y="4889100"/>
                <a:ext cx="397865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r" rtl="1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fr-FR" sz="1200" b="1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82177" y="4889100"/>
                <a:ext cx="397865" cy="276999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06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76600" y="914400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he-IL" sz="3600" b="1" dirty="0">
                <a:solidFill>
                  <a:schemeClr val="tx2">
                    <a:lumMod val="50000"/>
                  </a:schemeClr>
                </a:solidFill>
              </a:rPr>
              <a:t>מבני</a:t>
            </a:r>
            <a:r>
              <a:rPr lang="he-IL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600" b="1" dirty="0">
                <a:solidFill>
                  <a:schemeClr val="tx2">
                    <a:lumMod val="50000"/>
                  </a:schemeClr>
                </a:solidFill>
              </a:rPr>
              <a:t>נתונים</a:t>
            </a:r>
            <a:endParaRPr lang="en-US" sz="3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3600" y="1560731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400" b="1" dirty="0" smtClean="0">
                <a:solidFill>
                  <a:srgbClr val="CC0000"/>
                </a:solidFill>
              </a:rPr>
              <a:t>"אירוע מעגל":</a:t>
            </a:r>
            <a:endParaRPr lang="en-US" sz="2400" b="1" dirty="0">
              <a:solidFill>
                <a:srgbClr val="CC0000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89" y="2362200"/>
            <a:ext cx="6629400" cy="3657600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71114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76600" y="914400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he-IL" sz="3600" b="1" dirty="0">
                <a:solidFill>
                  <a:schemeClr val="tx2">
                    <a:lumMod val="50000"/>
                  </a:schemeClr>
                </a:solidFill>
              </a:rPr>
              <a:t>מבני</a:t>
            </a:r>
            <a:r>
              <a:rPr lang="he-IL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600" b="1" dirty="0">
                <a:solidFill>
                  <a:schemeClr val="tx2">
                    <a:lumMod val="50000"/>
                  </a:schemeClr>
                </a:solidFill>
              </a:rPr>
              <a:t>נתונים</a:t>
            </a:r>
            <a:endParaRPr lang="en-US" sz="3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3600" y="1560731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400" b="1" dirty="0" smtClean="0">
                <a:solidFill>
                  <a:srgbClr val="CC0000"/>
                </a:solidFill>
              </a:rPr>
              <a:t>"אירוע מעגל":</a:t>
            </a:r>
            <a:endParaRPr lang="en-US" sz="2400" b="1" dirty="0">
              <a:solidFill>
                <a:srgbClr val="CC0000"/>
              </a:solidFill>
            </a:endParaRPr>
          </a:p>
        </p:txBody>
      </p:sp>
      <p:pic>
        <p:nvPicPr>
          <p:cNvPr id="6" name="תמונה 1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858" y="2438400"/>
            <a:ext cx="5758342" cy="3095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000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76600" y="914400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he-IL" sz="3600" b="1" dirty="0">
                <a:solidFill>
                  <a:schemeClr val="tx2">
                    <a:lumMod val="50000"/>
                  </a:schemeClr>
                </a:solidFill>
              </a:rPr>
              <a:t>מבני</a:t>
            </a:r>
            <a:r>
              <a:rPr lang="he-IL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600" b="1" dirty="0">
                <a:solidFill>
                  <a:schemeClr val="tx2">
                    <a:lumMod val="50000"/>
                  </a:schemeClr>
                </a:solidFill>
              </a:rPr>
              <a:t>נתונים</a:t>
            </a:r>
            <a:endParaRPr lang="en-US" sz="3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663301"/>
            <a:ext cx="73152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he-IL" sz="2400" b="1" dirty="0">
                <a:solidFill>
                  <a:srgbClr val="FF0000"/>
                </a:solidFill>
              </a:rPr>
              <a:t>הערה:</a:t>
            </a:r>
            <a:endParaRPr lang="en-US" sz="2400" b="1" dirty="0">
              <a:solidFill>
                <a:srgbClr val="FF0000"/>
              </a:solidFill>
            </a:endParaRPr>
          </a:p>
          <a:p>
            <a:pPr algn="just" rtl="1">
              <a:lnSpc>
                <a:spcPct val="150000"/>
              </a:lnSpc>
            </a:pPr>
            <a:r>
              <a:rPr lang="he-IL" dirty="0"/>
              <a:t>אירוע מעגל מתבטל במקרה ופוגשים באתר נוסף לפני שקו הסריקה מגיע לנקודה הנמוכה ביותר במעגל. </a:t>
            </a:r>
            <a:endParaRPr lang="he-IL" dirty="0" smtClean="0"/>
          </a:p>
          <a:p>
            <a:pPr algn="just" rtl="1">
              <a:lnSpc>
                <a:spcPct val="150000"/>
              </a:lnSpc>
            </a:pPr>
            <a:r>
              <a:rPr lang="he-IL" dirty="0" smtClean="0"/>
              <a:t>מקרה </a:t>
            </a:r>
            <a:r>
              <a:rPr lang="he-IL" dirty="0"/>
              <a:t>נוסף בו מתעלמים מאירוע מעגל הוא כאשר פוגשים באתר </a:t>
            </a:r>
            <a:r>
              <a:rPr lang="he-IL" dirty="0" smtClean="0"/>
              <a:t>חדש שחותך את הקשת שהייתה אמורה להיעלם באירוע מעגל.</a:t>
            </a:r>
            <a:endParaRPr lang="en-US" dirty="0"/>
          </a:p>
          <a:p>
            <a:pPr algn="just" rtl="1">
              <a:lnSpc>
                <a:spcPct val="150000"/>
              </a:lnSpc>
            </a:pPr>
            <a:r>
              <a:rPr lang="he-IL" dirty="0"/>
              <a:t>במקרים אלו אירוע מעגל ייחשב ל "אזעקת שווא" ויבוטל.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C:\Users\Shlomo Ariel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648200"/>
            <a:ext cx="2262591" cy="1344245"/>
          </a:xfrm>
          <a:prstGeom prst="rect">
            <a:avLst/>
          </a:prstGeom>
          <a:noFill/>
          <a:ln w="508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56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4800" y="1752600"/>
                <a:ext cx="8229600" cy="4462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rtl="1"/>
                <a:r>
                  <a:rPr lang="he-IL" sz="2400" b="1" dirty="0" smtClean="0">
                    <a:solidFill>
                      <a:srgbClr val="660066"/>
                    </a:solidFill>
                  </a:rPr>
                  <a:t>ניתוח </a:t>
                </a:r>
                <a:r>
                  <a:rPr lang="he-IL" sz="2400" b="1" dirty="0">
                    <a:solidFill>
                      <a:srgbClr val="660066"/>
                    </a:solidFill>
                  </a:rPr>
                  <a:t>זמן ריצה</a:t>
                </a:r>
                <a:endParaRPr lang="en-US" sz="2400" b="1" dirty="0">
                  <a:solidFill>
                    <a:srgbClr val="660066"/>
                  </a:solidFill>
                </a:endParaRPr>
              </a:p>
              <a:p>
                <a:pPr lvl="0" algn="just" rtl="1"/>
                <a:endParaRPr lang="he-IL" sz="2000" b="1" dirty="0" smtClean="0">
                  <a:solidFill>
                    <a:srgbClr val="CC0000"/>
                  </a:solidFill>
                </a:endParaRPr>
              </a:p>
              <a:p>
                <a:pPr lvl="0" algn="just" rtl="1"/>
                <a:r>
                  <a:rPr lang="he-IL" sz="2000" b="1" dirty="0" smtClean="0">
                    <a:solidFill>
                      <a:srgbClr val="CC0000"/>
                    </a:solidFill>
                  </a:rPr>
                  <a:t>אירוע </a:t>
                </a:r>
                <a:r>
                  <a:rPr lang="he-IL" sz="2000" b="1" dirty="0">
                    <a:solidFill>
                      <a:srgbClr val="CC0000"/>
                    </a:solidFill>
                  </a:rPr>
                  <a:t>אתר:</a:t>
                </a:r>
                <a:endParaRPr lang="en-US" sz="2000" b="1" dirty="0">
                  <a:solidFill>
                    <a:srgbClr val="CC0000"/>
                  </a:solidFill>
                </a:endParaRPr>
              </a:p>
              <a:p>
                <a:pPr algn="just" rtl="1"/>
                <a:r>
                  <a:rPr lang="he-IL" dirty="0"/>
                  <a:t>הוספת עלה לעץ -</a:t>
                </a:r>
                <a:r>
                  <a:rPr lang="he-IL" dirty="0" smtClean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/>
                      </a:rPr>
                      <m:t>𝑶</m:t>
                    </m:r>
                    <m:r>
                      <a:rPr lang="en-US" dirty="0">
                        <a:latin typeface="Cambria Math"/>
                      </a:rPr>
                      <m:t>(</m:t>
                    </m:r>
                    <m:r>
                      <a:rPr lang="en-US" dirty="0" err="1">
                        <a:latin typeface="Cambria Math"/>
                      </a:rPr>
                      <m:t>𝒍𝒐𝒈𝒏</m:t>
                    </m:r>
                    <m:r>
                      <a:rPr lang="en-US" dirty="0">
                        <a:latin typeface="Cambria Math"/>
                      </a:rPr>
                      <m:t>)</m:t>
                    </m:r>
                  </m:oMath>
                </a14:m>
                <a:endParaRPr lang="he-IL" dirty="0"/>
              </a:p>
              <a:p>
                <a:pPr lvl="0" algn="just" rtl="1"/>
                <a:r>
                  <a:rPr lang="he-IL" dirty="0" smtClean="0"/>
                  <a:t>הכנסה </a:t>
                </a:r>
                <a:r>
                  <a:rPr lang="he-IL" dirty="0"/>
                  <a:t>לתור האירועים -</a:t>
                </a:r>
                <a:r>
                  <a:rPr lang="he-IL" dirty="0" smtClean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/>
                      </a:rPr>
                      <m:t>𝑶</m:t>
                    </m:r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dirty="0"/>
              </a:p>
              <a:p>
                <a:pPr algn="just" rtl="1"/>
                <a:endParaRPr lang="he-IL" sz="2000" b="1" dirty="0" smtClean="0">
                  <a:solidFill>
                    <a:srgbClr val="CC0000"/>
                  </a:solidFill>
                </a:endParaRPr>
              </a:p>
              <a:p>
                <a:pPr algn="just" rtl="1"/>
                <a:r>
                  <a:rPr lang="he-IL" sz="2000" b="1" dirty="0" smtClean="0">
                    <a:solidFill>
                      <a:srgbClr val="CC0000"/>
                    </a:solidFill>
                  </a:rPr>
                  <a:t>אירוע </a:t>
                </a:r>
                <a:r>
                  <a:rPr lang="he-IL" sz="2000" b="1" dirty="0">
                    <a:solidFill>
                      <a:srgbClr val="CC0000"/>
                    </a:solidFill>
                  </a:rPr>
                  <a:t>מעגל:</a:t>
                </a:r>
                <a:endParaRPr lang="en-US" sz="2000" b="1" dirty="0">
                  <a:solidFill>
                    <a:srgbClr val="CC0000"/>
                  </a:solidFill>
                </a:endParaRPr>
              </a:p>
              <a:p>
                <a:pPr algn="just" rtl="1"/>
                <a:r>
                  <a:rPr lang="he-IL" dirty="0"/>
                  <a:t>מחיקת קדקוד מעץ -</a:t>
                </a:r>
                <a:r>
                  <a:rPr lang="en-US" dirty="0" smtClean="0"/>
                  <a:t> </a:t>
                </a:r>
                <a:r>
                  <a:rPr lang="he-IL" dirty="0"/>
                  <a:t> 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he-IL" b="0" i="0" dirty="0" smtClean="0">
                        <a:latin typeface="Cambria Math"/>
                      </a:rPr>
                      <m:t> </m:t>
                    </m:r>
                    <m:r>
                      <a:rPr lang="en-US" dirty="0">
                        <a:latin typeface="Cambria Math"/>
                      </a:rPr>
                      <m:t>𝑶</m:t>
                    </m:r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dirty="0" err="1">
                            <a:latin typeface="Cambria Math"/>
                          </a:rPr>
                          <m:t>𝒍𝒐𝒈𝒏</m:t>
                        </m:r>
                      </m:e>
                    </m:d>
                  </m:oMath>
                </a14:m>
                <a:endParaRPr lang="he-IL" dirty="0"/>
              </a:p>
              <a:p>
                <a:pPr lvl="0" algn="just" rtl="1"/>
                <a:r>
                  <a:rPr lang="he-IL" dirty="0" smtClean="0"/>
                  <a:t>הכנסה </a:t>
                </a:r>
                <a:r>
                  <a:rPr lang="he-IL" dirty="0"/>
                  <a:t>לתור האירועים -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/>
                      </a:rPr>
                      <m:t>𝑶</m:t>
                    </m:r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he-IL" dirty="0"/>
              </a:p>
              <a:p>
                <a:pPr lvl="0" algn="just" rtl="1"/>
                <a:endParaRPr lang="en-US" dirty="0"/>
              </a:p>
              <a:p>
                <a:pPr algn="just" rtl="1"/>
                <a:r>
                  <a:rPr lang="he-IL" dirty="0"/>
                  <a:t>"קו החוף" מורכב מ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/>
                      </a:rPr>
                      <m:t>𝟐</m:t>
                    </m:r>
                    <m:r>
                      <a:rPr lang="en-US" dirty="0">
                        <a:latin typeface="Cambria Math"/>
                      </a:rPr>
                      <m:t>𝒏</m:t>
                    </m:r>
                    <m:r>
                      <a:rPr lang="en-US" dirty="0">
                        <a:latin typeface="Cambria Math"/>
                      </a:rPr>
                      <m:t>−</m:t>
                    </m:r>
                    <m:r>
                      <a:rPr lang="en-US" dirty="0">
                        <a:latin typeface="Cambria Math"/>
                      </a:rPr>
                      <m:t>𝟏</m:t>
                    </m:r>
                  </m:oMath>
                </a14:m>
                <a:r>
                  <a:rPr lang="he-IL" dirty="0"/>
                  <a:t> קשתות פרבוליות לכל היותר. משום שכל אתר שמתגלה מוסיף את הקשת של עצמו, ומפצל, לכל היותר, קשת קיימת לשתיים.</a:t>
                </a:r>
                <a:endParaRPr lang="en-US" dirty="0"/>
              </a:p>
              <a:p>
                <a:pPr marL="0" lvl="1" algn="just" rtl="1"/>
                <a:r>
                  <a:rPr lang="he-IL" dirty="0"/>
                  <a:t>ולכן, יש לכל היותר </a:t>
                </a:r>
                <a14:m>
                  <m:oMath xmlns:m="http://schemas.openxmlformats.org/officeDocument/2006/math">
                    <m:r>
                      <a:rPr lang="he-IL" dirty="0">
                        <a:latin typeface="Cambria Math"/>
                      </a:rPr>
                      <m:t> </m:t>
                    </m:r>
                    <m:r>
                      <a:rPr lang="en-US" dirty="0">
                        <a:latin typeface="Cambria Math"/>
                      </a:rPr>
                      <m:t>𝑶</m:t>
                    </m:r>
                    <m:r>
                      <a:rPr lang="en-US" dirty="0">
                        <a:latin typeface="Cambria Math"/>
                      </a:rPr>
                      <m:t>(</m:t>
                    </m:r>
                    <m:r>
                      <a:rPr lang="en-US" dirty="0">
                        <a:latin typeface="Cambria Math"/>
                      </a:rPr>
                      <m:t>𝒏</m:t>
                    </m:r>
                    <m:r>
                      <a:rPr lang="en-US" dirty="0">
                        <a:latin typeface="Cambria Math"/>
                      </a:rPr>
                      <m:t>) </m:t>
                    </m:r>
                  </m:oMath>
                </a14:m>
                <a:r>
                  <a:rPr lang="he-IL" dirty="0"/>
                  <a:t>אירועים, כאשר כל אירוע לוקח</a:t>
                </a:r>
                <a:r>
                  <a:rPr lang="he-IL" dirty="0" smtClean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/>
                      </a:rPr>
                      <m:t>𝑶</m:t>
                    </m:r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dirty="0" err="1">
                            <a:latin typeface="Cambria Math"/>
                          </a:rPr>
                          <m:t>𝒍𝒐𝒈𝒏</m:t>
                        </m:r>
                      </m:e>
                    </m:d>
                    <m:r>
                      <a:rPr lang="he-IL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he-IL" dirty="0" smtClean="0"/>
                  <a:t> יח</a:t>
                </a:r>
                <a:r>
                  <a:rPr lang="he-IL" dirty="0"/>
                  <a:t>' זמן</a:t>
                </a:r>
                <a:r>
                  <a:rPr lang="he-IL" dirty="0" smtClean="0"/>
                  <a:t>. </a:t>
                </a:r>
                <a:endParaRPr lang="en-US" dirty="0" smtClean="0"/>
              </a:p>
              <a:p>
                <a:pPr algn="just" rtl="1"/>
                <a:r>
                  <a:rPr lang="he-IL" dirty="0" smtClean="0"/>
                  <a:t>נקבל </a:t>
                </a:r>
                <a:r>
                  <a:rPr lang="he-IL" dirty="0"/>
                  <a:t>שזמן ריצת אלגוריתם הסריקה הוא:</a:t>
                </a:r>
                <a:r>
                  <a:rPr lang="he-IL" dirty="0" smtClean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/>
                      </a:rPr>
                      <m:t>𝑶</m:t>
                    </m:r>
                    <m:r>
                      <a:rPr lang="en-US" dirty="0">
                        <a:latin typeface="Cambria Math"/>
                      </a:rPr>
                      <m:t>(</m:t>
                    </m:r>
                    <m:r>
                      <a:rPr lang="en-US" dirty="0" err="1">
                        <a:latin typeface="Cambria Math"/>
                      </a:rPr>
                      <m:t>𝒏𝒍𝒐𝒈𝒏</m:t>
                    </m:r>
                    <m:r>
                      <a:rPr lang="en-US" dirty="0">
                        <a:latin typeface="Cambria Math"/>
                      </a:rPr>
                      <m:t>)</m:t>
                    </m:r>
                  </m:oMath>
                </a14:m>
                <a:endParaRPr lang="he-IL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752600"/>
                <a:ext cx="8229600" cy="4462760"/>
              </a:xfrm>
              <a:prstGeom prst="rect">
                <a:avLst/>
              </a:prstGeom>
              <a:blipFill rotWithShape="1">
                <a:blip r:embed="rId2"/>
                <a:stretch>
                  <a:fillRect l="-1185" t="-1093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276600" y="914400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he-IL" sz="3600" b="1" dirty="0">
                <a:solidFill>
                  <a:schemeClr val="tx2">
                    <a:lumMod val="50000"/>
                  </a:schemeClr>
                </a:solidFill>
              </a:rPr>
              <a:t>מבני</a:t>
            </a:r>
            <a:r>
              <a:rPr lang="he-IL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600" b="1" dirty="0">
                <a:solidFill>
                  <a:schemeClr val="tx2">
                    <a:lumMod val="50000"/>
                  </a:schemeClr>
                </a:solidFill>
              </a:rPr>
              <a:t>נתונים</a:t>
            </a:r>
            <a:endParaRPr lang="en-US" sz="3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88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56137" y="914400"/>
            <a:ext cx="18069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he-IL" sz="3600" b="1" dirty="0" smtClean="0">
                <a:solidFill>
                  <a:schemeClr val="tx2">
                    <a:lumMod val="50000"/>
                  </a:schemeClr>
                </a:solidFill>
              </a:rPr>
              <a:t>שימושים</a:t>
            </a:r>
            <a:endParaRPr lang="en-US" sz="3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1600" y="1981200"/>
            <a:ext cx="5638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 rtl="1">
              <a:lnSpc>
                <a:spcPct val="150000"/>
              </a:lnSpc>
              <a:buFont typeface="Arial" pitchFamily="34" charset="0"/>
              <a:buChar char="•"/>
            </a:pPr>
            <a:r>
              <a:rPr lang="he-IL" dirty="0"/>
              <a:t>מציאת השכן הקרוב ביותר לנקודה כלשהי במישור.</a:t>
            </a:r>
            <a:endParaRPr lang="en-US" dirty="0"/>
          </a:p>
          <a:p>
            <a:pPr marL="285750" lvl="0" indent="-285750" algn="just" rtl="1">
              <a:lnSpc>
                <a:spcPct val="150000"/>
              </a:lnSpc>
              <a:buFont typeface="Arial" pitchFamily="34" charset="0"/>
              <a:buChar char="•"/>
            </a:pPr>
            <a:r>
              <a:rPr lang="he-IL" dirty="0"/>
              <a:t>מציאת זוג הנקודות הקרובות ביותר במישור.</a:t>
            </a:r>
            <a:endParaRPr lang="en-US" dirty="0"/>
          </a:p>
          <a:p>
            <a:pPr marL="285750" lvl="0" indent="-285750" algn="just" rtl="1">
              <a:lnSpc>
                <a:spcPct val="150000"/>
              </a:lnSpc>
              <a:buFont typeface="Arial" pitchFamily="34" charset="0"/>
              <a:buChar char="•"/>
            </a:pPr>
            <a:r>
              <a:rPr lang="he-IL" dirty="0"/>
              <a:t>חיפוש מעגל ריק מקסימלי במישור.</a:t>
            </a:r>
            <a:endParaRPr lang="en-US" dirty="0"/>
          </a:p>
          <a:p>
            <a:pPr marL="285750" lvl="0" indent="-285750" algn="just" rtl="1">
              <a:lnSpc>
                <a:spcPct val="150000"/>
              </a:lnSpc>
              <a:buFont typeface="Arial" pitchFamily="34" charset="0"/>
              <a:buChar char="•"/>
            </a:pPr>
            <a:r>
              <a:rPr lang="he-IL" dirty="0"/>
              <a:t>חישוב נתיבי תנועה של רובוטים.</a:t>
            </a:r>
            <a:endParaRPr lang="en-US" dirty="0"/>
          </a:p>
          <a:p>
            <a:pPr marL="285750" lvl="0" indent="-285750" algn="just" rtl="1">
              <a:lnSpc>
                <a:spcPct val="150000"/>
              </a:lnSpc>
              <a:buFont typeface="Arial" pitchFamily="34" charset="0"/>
              <a:buChar char="•"/>
            </a:pPr>
            <a:r>
              <a:rPr lang="he-IL" dirty="0"/>
              <a:t>צביעת ג'ירפות.</a:t>
            </a:r>
            <a:endParaRPr lang="en-US" dirty="0"/>
          </a:p>
          <a:p>
            <a:pPr marL="285750" lvl="0" indent="-285750" algn="just" rtl="1">
              <a:lnSpc>
                <a:spcPct val="150000"/>
              </a:lnSpc>
              <a:buFont typeface="Arial" pitchFamily="34" charset="0"/>
              <a:buChar char="•"/>
            </a:pPr>
            <a:r>
              <a:rPr lang="he-IL" dirty="0"/>
              <a:t>בניית שריון לצב</a:t>
            </a:r>
            <a:r>
              <a:rPr lang="he-IL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67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761999" y="1741714"/>
            <a:ext cx="7704137" cy="4607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79999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0" tIns="180000" rIns="180000" bIns="180000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latin typeface="+mn-lt"/>
                <a:cs typeface="+mn-cs"/>
              </a:rPr>
              <a:t>Computational Geometry (2nd + 3rd edition)</a:t>
            </a:r>
          </a:p>
          <a:p>
            <a:pPr algn="l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latin typeface="+mn-lt"/>
                <a:cs typeface="+mn-cs"/>
              </a:rPr>
              <a:t>Voronoi lecture, Allen Miu, MIT</a:t>
            </a:r>
          </a:p>
          <a:p>
            <a:pPr algn="l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latin typeface="+mn-lt"/>
                <a:cs typeface="+mn-cs"/>
              </a:rPr>
              <a:t>Fortune’s algorithm DIKU</a:t>
            </a:r>
            <a:br>
              <a:rPr lang="en-US" dirty="0">
                <a:latin typeface="+mn-lt"/>
                <a:cs typeface="+mn-cs"/>
              </a:rPr>
            </a:br>
            <a:r>
              <a:rPr lang="en-US" u="sng" dirty="0">
                <a:solidFill>
                  <a:srgbClr val="660066"/>
                </a:solidFill>
                <a:latin typeface="+mn-lt"/>
                <a:cs typeface="+mn-cs"/>
              </a:rPr>
              <a:t>http://www.diku.dk/hjemmesider/studerende/duff/Fortune</a:t>
            </a:r>
            <a:r>
              <a:rPr lang="en-US" sz="2000" u="sng" dirty="0" smtClean="0">
                <a:solidFill>
                  <a:srgbClr val="660066"/>
                </a:solidFill>
              </a:rPr>
              <a:t>/</a:t>
            </a:r>
            <a:endParaRPr lang="he-IL" sz="2000" b="1" u="sng" dirty="0" smtClean="0">
              <a:solidFill>
                <a:srgbClr val="660066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29262" y="914400"/>
            <a:ext cx="14606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he-IL" sz="3600" b="1" dirty="0" smtClean="0">
                <a:solidFill>
                  <a:schemeClr val="tx2">
                    <a:lumMod val="50000"/>
                  </a:schemeClr>
                </a:solidFill>
              </a:rPr>
              <a:t>מקורות</a:t>
            </a:r>
            <a:endParaRPr lang="en-US" sz="3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8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533400" y="914400"/>
            <a:ext cx="8229600" cy="609600"/>
          </a:xfrm>
        </p:spPr>
        <p:txBody>
          <a:bodyPr>
            <a:normAutofit/>
          </a:bodyPr>
          <a:lstStyle/>
          <a:p>
            <a:pPr algn="ctr"/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סיבוכיות דיאגרמת וורונוי</a:t>
            </a:r>
            <a:endParaRPr lang="he-IL" sz="3200" b="1" dirty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676400"/>
                <a:ext cx="8229600" cy="5257800"/>
              </a:xfrm>
            </p:spPr>
            <p:txBody>
              <a:bodyPr>
                <a:normAutofit/>
              </a:bodyPr>
              <a:lstStyle/>
              <a:p>
                <a:pPr marL="393192" lvl="1" indent="0" algn="r" rtl="1">
                  <a:buNone/>
                </a:pPr>
                <a:r>
                  <a:rPr lang="he-IL" b="1" dirty="0">
                    <a:solidFill>
                      <a:srgbClr val="660066"/>
                    </a:solidFill>
                  </a:rPr>
                  <a:t>טענה:</a:t>
                </a:r>
              </a:p>
              <a:p>
                <a:pPr marL="393192" lvl="1" indent="0" algn="r" rtl="1">
                  <a:buNone/>
                </a:pPr>
                <a:r>
                  <a:rPr lang="he-IL" sz="1800" dirty="0" smtClean="0"/>
                  <a:t>בהינתן </a:t>
                </a:r>
                <a:r>
                  <a:rPr lang="he-IL" sz="1800" dirty="0"/>
                  <a:t>קבוצה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/>
                      </a:rPr>
                      <m:t>𝑷</m:t>
                    </m:r>
                  </m:oMath>
                </a14:m>
                <a:r>
                  <a:rPr lang="he-IL" sz="1800" dirty="0"/>
                  <a:t> בת </a:t>
                </a:r>
                <a:r>
                  <a:rPr lang="en-US" sz="1800" dirty="0">
                    <a:latin typeface="+mj-lt"/>
                    <a:cs typeface="+mj-cs"/>
                  </a:rPr>
                  <a:t>n</a:t>
                </a:r>
                <a:r>
                  <a:rPr lang="en-US" sz="1800" dirty="0">
                    <a:cs typeface="+mj-cs"/>
                  </a:rPr>
                  <a:t>(</a:t>
                </a:r>
                <a:r>
                  <a:rPr lang="en-US" sz="1800" dirty="0">
                    <a:latin typeface="+mj-lt"/>
                    <a:cs typeface="+mj-cs"/>
                  </a:rPr>
                  <a:t>&gt;=3</a:t>
                </a:r>
                <a:r>
                  <a:rPr lang="en-US" sz="1800" dirty="0"/>
                  <a:t>)</a:t>
                </a:r>
                <a:r>
                  <a:rPr lang="he-IL" sz="1800" dirty="0"/>
                  <a:t> "אתרים</a:t>
                </a:r>
                <a:r>
                  <a:rPr lang="he-IL" sz="1800" dirty="0" smtClean="0"/>
                  <a:t>":</a:t>
                </a:r>
                <a:endParaRPr lang="he-IL" sz="1800" dirty="0"/>
              </a:p>
              <a:p>
                <a:pPr lvl="1" algn="r" rtl="1">
                  <a:buFont typeface="Arial" panose="020B0604020202020204" pitchFamily="34" charset="0"/>
                  <a:buChar char="•"/>
                </a:pPr>
                <a:r>
                  <a:rPr lang="he-IL" sz="1800" dirty="0"/>
                  <a:t>מס' קודקודי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/>
                      </a:rPr>
                      <m:t>𝑽𝒐𝒓</m:t>
                    </m:r>
                    <m:d>
                      <m:dPr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>
                            <a:latin typeface="Cambria Math"/>
                          </a:rPr>
                          <m:t>𝑷</m:t>
                        </m:r>
                      </m:e>
                    </m:d>
                  </m:oMath>
                </a14:m>
                <a:r>
                  <a:rPr lang="he-IL" sz="1800" dirty="0"/>
                  <a:t> הוא לכל היותר </a:t>
                </a:r>
                <a:r>
                  <a:rPr lang="en-US" sz="1800" dirty="0" smtClean="0">
                    <a:latin typeface="+mj-lt"/>
                    <a:cs typeface="+mj-cs"/>
                  </a:rPr>
                  <a:t>2n-5</a:t>
                </a:r>
                <a:r>
                  <a:rPr lang="he-IL" sz="1800" dirty="0" smtClean="0">
                    <a:latin typeface="+mj-lt"/>
                    <a:cs typeface="+mj-cs"/>
                  </a:rPr>
                  <a:t>	==&gt;  </a:t>
                </a:r>
                <a:r>
                  <a:rPr lang="en-US" sz="1800" dirty="0" smtClean="0">
                    <a:latin typeface="+mj-lt"/>
                    <a:cs typeface="+mj-cs"/>
                  </a:rPr>
                  <a:t>O(n)</a:t>
                </a:r>
                <a:r>
                  <a:rPr lang="he-IL" sz="1800" dirty="0" smtClean="0">
                    <a:latin typeface="+mj-lt"/>
                    <a:cs typeface="+mj-cs"/>
                  </a:rPr>
                  <a:t>.</a:t>
                </a:r>
                <a:endParaRPr lang="he-IL" sz="1800" dirty="0"/>
              </a:p>
              <a:p>
                <a:pPr lvl="1" algn="r" rtl="1">
                  <a:buFont typeface="Arial" panose="020B0604020202020204" pitchFamily="34" charset="0"/>
                  <a:buChar char="•"/>
                </a:pPr>
                <a:r>
                  <a:rPr lang="he-IL" sz="1800" dirty="0"/>
                  <a:t>מס' צלעות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/>
                      </a:rPr>
                      <m:t>𝑽𝒐𝒓</m:t>
                    </m:r>
                    <m:d>
                      <m:dPr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>
                            <a:latin typeface="Cambria Math"/>
                          </a:rPr>
                          <m:t>𝑷</m:t>
                        </m:r>
                      </m:e>
                    </m:d>
                  </m:oMath>
                </a14:m>
                <a:r>
                  <a:rPr lang="he-IL" sz="1800" dirty="0"/>
                  <a:t> </a:t>
                </a:r>
                <a:r>
                  <a:rPr lang="he-IL" sz="1800" dirty="0" smtClean="0"/>
                  <a:t>הוא </a:t>
                </a:r>
                <a:r>
                  <a:rPr lang="he-IL" sz="1800" dirty="0"/>
                  <a:t>לכל היותר </a:t>
                </a:r>
                <a:r>
                  <a:rPr lang="en-US" sz="1800" dirty="0" smtClean="0">
                    <a:latin typeface="+mj-lt"/>
                    <a:cs typeface="+mj-cs"/>
                  </a:rPr>
                  <a:t>3n-6</a:t>
                </a:r>
                <a:r>
                  <a:rPr lang="he-IL" sz="1800" dirty="0" smtClean="0">
                    <a:latin typeface="+mj-lt"/>
                    <a:cs typeface="+mj-cs"/>
                  </a:rPr>
                  <a:t>	</a:t>
                </a:r>
                <a:r>
                  <a:rPr lang="he-IL" sz="1800" dirty="0">
                    <a:latin typeface="+mj-lt"/>
                    <a:cs typeface="+mj-cs"/>
                  </a:rPr>
                  <a:t>==&gt;  </a:t>
                </a:r>
                <a:r>
                  <a:rPr lang="en-US" sz="1800" dirty="0">
                    <a:latin typeface="+mj-lt"/>
                    <a:cs typeface="+mj-cs"/>
                  </a:rPr>
                  <a:t>O(n)</a:t>
                </a:r>
                <a:r>
                  <a:rPr lang="he-IL" sz="1800" dirty="0">
                    <a:latin typeface="+mj-lt"/>
                    <a:cs typeface="+mj-cs"/>
                  </a:rPr>
                  <a:t>.</a:t>
                </a:r>
              </a:p>
              <a:p>
                <a:pPr lvl="1" algn="r" rtl="1">
                  <a:buFont typeface="Arial" panose="020B0604020202020204" pitchFamily="34" charset="0"/>
                  <a:buChar char="•"/>
                </a:pPr>
                <a:endParaRPr lang="he-IL" sz="1800" dirty="0"/>
              </a:p>
              <a:p>
                <a:pPr marL="393192" lvl="1" indent="0" algn="r" rtl="1">
                  <a:buNone/>
                </a:pPr>
                <a:r>
                  <a:rPr lang="he-IL" sz="1800" dirty="0"/>
                  <a:t>ז"א </a:t>
                </a:r>
                <a:r>
                  <a:rPr lang="he-IL" sz="1800" dirty="0" smtClean="0"/>
                  <a:t>שסיבוכיות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/>
                      </a:rPr>
                      <m:t>𝑽𝒐𝒓</m:t>
                    </m:r>
                    <m:d>
                      <m:dPr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>
                            <a:latin typeface="Cambria Math"/>
                          </a:rPr>
                          <m:t>𝑷</m:t>
                        </m:r>
                      </m:e>
                    </m:d>
                  </m:oMath>
                </a14:m>
                <a:r>
                  <a:rPr lang="he-IL" sz="1800" dirty="0"/>
                  <a:t> היא </a:t>
                </a:r>
                <a:r>
                  <a:rPr lang="he-IL" sz="1800" dirty="0" smtClean="0"/>
                  <a:t>ליניארית בגודל הקלט (אתרים).</a:t>
                </a:r>
              </a:p>
              <a:p>
                <a:pPr marL="393192" lvl="1" indent="0" algn="r" rtl="1">
                  <a:buNone/>
                </a:pPr>
                <a:endParaRPr lang="he-IL" sz="1800" dirty="0"/>
              </a:p>
              <a:p>
                <a:pPr marL="393192" lvl="1" indent="0" algn="r" rtl="1">
                  <a:buNone/>
                </a:pPr>
                <a:r>
                  <a:rPr lang="he-IL" b="1" dirty="0" smtClean="0">
                    <a:solidFill>
                      <a:srgbClr val="660066"/>
                    </a:solidFill>
                  </a:rPr>
                  <a:t>הוכחה:</a:t>
                </a:r>
              </a:p>
              <a:p>
                <a:pPr marL="393192" lvl="1" indent="0" algn="r" rtl="1">
                  <a:buNone/>
                </a:pPr>
                <a:r>
                  <a:rPr lang="he-IL" sz="1800" dirty="0"/>
                  <a:t>לפי נוסחת אוילר, עבור גרף מישורי קשיר:</a:t>
                </a:r>
              </a:p>
              <a:p>
                <a:pPr marL="393192" lvl="1" indent="0" algn="r" rtl="1">
                  <a:buNone/>
                </a:pPr>
                <a:r>
                  <a:rPr lang="he-IL" sz="1800" dirty="0" smtClean="0">
                    <a:latin typeface="+mj-lt"/>
                    <a:cs typeface="+mj-cs"/>
                  </a:rPr>
                  <a:t>		</a:t>
                </a:r>
                <a:r>
                  <a:rPr lang="en-US" sz="1800" dirty="0" smtClean="0">
                    <a:latin typeface="+mj-lt"/>
                    <a:cs typeface="+mj-cs"/>
                  </a:rPr>
                  <a:t>v </a:t>
                </a:r>
                <a:r>
                  <a:rPr lang="en-US" sz="1800" dirty="0">
                    <a:latin typeface="+mj-lt"/>
                    <a:cs typeface="+mj-cs"/>
                  </a:rPr>
                  <a:t>- e + f = 2</a:t>
                </a:r>
                <a:endParaRPr lang="he-IL" sz="1800" dirty="0">
                  <a:latin typeface="+mj-lt"/>
                  <a:cs typeface="+mj-cs"/>
                </a:endParaRPr>
              </a:p>
              <a:p>
                <a:pPr marL="393192" lvl="1" indent="0" algn="r" rtl="1">
                  <a:buNone/>
                </a:pPr>
                <a:r>
                  <a:rPr lang="he-IL" sz="1800" dirty="0" smtClean="0">
                    <a:latin typeface="+mj-lt"/>
                    <a:cs typeface="+mj-cs"/>
                  </a:rPr>
                  <a:t>		</a:t>
                </a:r>
                <a:r>
                  <a:rPr lang="en-US" sz="1800" dirty="0" smtClean="0">
                    <a:latin typeface="+mj-lt"/>
                    <a:cs typeface="+mj-cs"/>
                  </a:rPr>
                  <a:t>2e </a:t>
                </a:r>
                <a:r>
                  <a:rPr lang="en-US" sz="1800" dirty="0">
                    <a:latin typeface="+mj-lt"/>
                    <a:cs typeface="+mj-cs"/>
                  </a:rPr>
                  <a:t>&gt;= 3(v + 1)</a:t>
                </a:r>
                <a:endParaRPr lang="he-IL" sz="1800" dirty="0">
                  <a:latin typeface="+mj-lt"/>
                  <a:cs typeface="+mj-cs"/>
                </a:endParaRPr>
              </a:p>
            </p:txBody>
          </p:sp>
        </mc:Choice>
        <mc:Fallback xmlns="">
          <p:sp>
            <p:nvSpPr>
              <p:cNvPr id="5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676400"/>
                <a:ext cx="8229600" cy="5257800"/>
              </a:xfrm>
              <a:blipFill rotWithShape="1">
                <a:blip r:embed="rId2"/>
                <a:stretch>
                  <a:fillRect t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76600"/>
            <a:ext cx="2495550" cy="33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9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735303"/>
                <a:ext cx="7162800" cy="3836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>
                  <a:lnSpc>
                    <a:spcPct val="150000"/>
                  </a:lnSpc>
                </a:pPr>
                <a:r>
                  <a:rPr lang="he-IL" sz="32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הגדרות</a:t>
                </a:r>
                <a:r>
                  <a:rPr lang="en-US" sz="32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r>
                  <a:rPr lang="he-IL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r>
                  <a:rPr lang="he-IL" sz="3200" b="1" dirty="0">
                    <a:solidFill>
                      <a:schemeClr val="tx2">
                        <a:lumMod val="50000"/>
                      </a:schemeClr>
                    </a:solidFill>
                  </a:rPr>
                  <a:t>ומאפיינים</a:t>
                </a:r>
                <a:endParaRPr lang="en-US" sz="3200" b="1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0" algn="just" rtl="1">
                  <a:lnSpc>
                    <a:spcPct val="150000"/>
                  </a:lnSpc>
                </a:pPr>
                <a:endParaRPr lang="en-US" dirty="0" smtClean="0"/>
              </a:p>
              <a:p>
                <a:pPr marL="285750" lvl="0" indent="-285750" algn="just" rtl="1">
                  <a:lnSpc>
                    <a:spcPct val="15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he-IL" smtClean="0">
                        <a:solidFill>
                          <a:schemeClr val="tx1"/>
                        </a:solidFill>
                        <a:latin typeface="Cambria Math"/>
                      </a:rPr>
                      <m:t>חתך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</a:t>
                </a:r>
                <a:r>
                  <a:rPr lang="he-IL" dirty="0" smtClean="0">
                    <a:solidFill>
                      <a:schemeClr val="tx1"/>
                    </a:solidFill>
                  </a:rPr>
                  <a:t>- </a:t>
                </a:r>
                <a:r>
                  <a:rPr lang="he-IL" dirty="0">
                    <a:solidFill>
                      <a:schemeClr val="tx1"/>
                    </a:solidFill>
                  </a:rPr>
                  <a:t>זהו ישר החוצה את הקטע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𝒑𝒒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ומאונך לו, כאשר</a:t>
                </a:r>
                <a:r>
                  <a:rPr lang="he-IL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𝒑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ו-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he-IL" dirty="0" smtClean="0">
                    <a:solidFill>
                      <a:schemeClr val="tx1"/>
                    </a:solidFill>
                  </a:rPr>
                  <a:t> שתי </a:t>
                </a:r>
                <a:r>
                  <a:rPr lang="he-IL" dirty="0">
                    <a:solidFill>
                      <a:schemeClr val="tx1"/>
                    </a:solidFill>
                  </a:rPr>
                  <a:t>נקודות 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  <a:r>
                  <a:rPr lang="he-IL" dirty="0" smtClean="0">
                    <a:solidFill>
                      <a:schemeClr val="tx1"/>
                    </a:solidFill>
                  </a:rPr>
                  <a:t>אתרים</a:t>
                </a:r>
                <a:r>
                  <a:rPr lang="he-IL" dirty="0">
                    <a:solidFill>
                      <a:schemeClr val="tx1"/>
                    </a:solidFill>
                  </a:rPr>
                  <a:t>) בדיאגרמה.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 algn="just" rtl="1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he-IL" dirty="0">
                    <a:solidFill>
                      <a:schemeClr val="tx1"/>
                    </a:solidFill>
                  </a:rPr>
                  <a:t>חתך זה מחלק את המישור לשני חצאי-מישורים, כאשר חצי המישור שמכיל את הנקודה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𝒑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נקרא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𝒉</m:t>
                    </m:r>
                    <m:d>
                      <m:d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dirty="0" err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𝒑</m:t>
                        </m:r>
                        <m:r>
                          <a:rPr lang="en-US" b="1" i="1" dirty="0" err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b="1" i="1" dirty="0" err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𝒒</m:t>
                        </m:r>
                      </m:e>
                    </m:d>
                  </m:oMath>
                </a14:m>
                <a:r>
                  <a:rPr lang="he-IL" b="1" dirty="0">
                    <a:solidFill>
                      <a:schemeClr val="tx1"/>
                    </a:solidFill>
                  </a:rPr>
                  <a:t> </a:t>
                </a:r>
                <a:r>
                  <a:rPr lang="he-IL" dirty="0">
                    <a:solidFill>
                      <a:schemeClr val="tx1"/>
                    </a:solidFill>
                  </a:rPr>
                  <a:t>, וחצי המישור השני שמכיל את הנקודה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𝒒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נקרא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𝒉</m:t>
                    </m:r>
                    <m:d>
                      <m:dPr>
                        <m:ctrlPr>
                          <a:rPr lang="en-US" b="1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/>
                          </a:rPr>
                          <m:t>𝒒</m:t>
                        </m:r>
                        <m:r>
                          <a:rPr lang="en-US" b="1" i="1" dirty="0" err="1">
                            <a:latin typeface="Cambria Math"/>
                          </a:rPr>
                          <m:t>,</m:t>
                        </m:r>
                        <m:r>
                          <a:rPr lang="en-US" b="1" i="1" dirty="0">
                            <a:latin typeface="Cambria Math"/>
                          </a:rPr>
                          <m:t>𝒑</m:t>
                        </m:r>
                      </m:e>
                    </m:d>
                  </m:oMath>
                </a14:m>
                <a:r>
                  <a:rPr lang="he-IL" dirty="0"/>
                  <a:t>.</a:t>
                </a:r>
                <a:endParaRPr lang="en-US" dirty="0"/>
              </a:p>
              <a:p>
                <a:pPr algn="just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735303"/>
                <a:ext cx="7162800" cy="3836371"/>
              </a:xfrm>
              <a:prstGeom prst="rect">
                <a:avLst/>
              </a:prstGeom>
              <a:blipFill rotWithShape="1">
                <a:blip r:embed="rId3"/>
                <a:stretch>
                  <a:fillRect l="-1447" r="-59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267200"/>
            <a:ext cx="4533900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89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2400" y="762000"/>
                <a:ext cx="8763000" cy="3289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>
                  <a:lnSpc>
                    <a:spcPct val="150000"/>
                  </a:lnSpc>
                </a:pPr>
                <a:r>
                  <a:rPr lang="en-US" dirty="0" smtClean="0"/>
                  <a:t> </a:t>
                </a:r>
                <a:r>
                  <a:rPr lang="he-IL" sz="3200" b="1" dirty="0">
                    <a:solidFill>
                      <a:schemeClr val="tx2">
                        <a:lumMod val="50000"/>
                      </a:schemeClr>
                    </a:solidFill>
                  </a:rPr>
                  <a:t>הגדרת</a:t>
                </a:r>
                <a:r>
                  <a:rPr lang="he-IL" b="1" dirty="0" smtClean="0"/>
                  <a:t> </a:t>
                </a:r>
                <a:r>
                  <a:rPr lang="he-IL" sz="3200" b="1" dirty="0">
                    <a:solidFill>
                      <a:schemeClr val="tx2">
                        <a:lumMod val="50000"/>
                      </a:schemeClr>
                    </a:solidFill>
                  </a:rPr>
                  <a:t>הבעיה</a:t>
                </a:r>
              </a:p>
              <a:p>
                <a:pPr algn="just" rtl="1">
                  <a:lnSpc>
                    <a:spcPct val="150000"/>
                  </a:lnSpc>
                </a:pPr>
                <a:r>
                  <a:rPr lang="he-IL" dirty="0" smtClean="0"/>
                  <a:t>בהינתן </a:t>
                </a:r>
                <a:r>
                  <a:rPr lang="he-IL" dirty="0" smtClean="0">
                    <a:solidFill>
                      <a:schemeClr val="tx1"/>
                    </a:solidFill>
                  </a:rPr>
                  <a:t>קבוצה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𝑷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, נרצה לחשב את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𝑽𝒐𝒓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𝑷</m:t>
                        </m:r>
                      </m:e>
                    </m:d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שמוגדרת כחלוקת המישור ל- </a:t>
                </a:r>
                <a:r>
                  <a:rPr lang="en-US" dirty="0">
                    <a:solidFill>
                      <a:schemeClr val="tx1"/>
                    </a:solidFill>
                  </a:rPr>
                  <a:t>n</a:t>
                </a:r>
                <a:r>
                  <a:rPr lang="he-IL" dirty="0">
                    <a:solidFill>
                      <a:schemeClr val="tx1"/>
                    </a:solidFill>
                  </a:rPr>
                  <a:t> תאים. כל תא מכיל אתר מהקבוצה ומקיים</a:t>
                </a:r>
                <a:r>
                  <a:rPr lang="he-IL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algn="just" rtl="1">
                  <a:lnSpc>
                    <a:spcPct val="15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lvl="1" algn="r" rtl="1">
                  <a:buFont typeface="Arial" pitchFamily="34" charset="0"/>
                  <a:buChar char="•"/>
                </a:pPr>
                <a:r>
                  <a:rPr lang="he-IL" dirty="0" smtClean="0">
                    <a:solidFill>
                      <a:schemeClr val="tx1"/>
                    </a:solidFill>
                  </a:rPr>
                  <a:t>  הנקודה </a:t>
                </a:r>
                <a:r>
                  <a:rPr lang="en-US" dirty="0">
                    <a:solidFill>
                      <a:schemeClr val="tx1"/>
                    </a:solidFill>
                  </a:rPr>
                  <a:t>q</a:t>
                </a:r>
                <a:r>
                  <a:rPr lang="he-IL" dirty="0">
                    <a:solidFill>
                      <a:schemeClr val="tx1"/>
                    </a:solidFill>
                  </a:rPr>
                  <a:t> שייכת </a:t>
                </a:r>
                <a:r>
                  <a:rPr lang="he-IL" dirty="0" smtClean="0">
                    <a:solidFill>
                      <a:schemeClr val="tx1"/>
                    </a:solidFill>
                  </a:rPr>
                  <a:t>ל 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/>
                      </a:rPr>
                      <m:t>𝑉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⇔"/>
                        <m:pos m:val="top"/>
                        <m:ctrlPr>
                          <a:rPr lang="he-IL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𝑑𝑖𝑠𝑡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dirty="0" err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𝑞</m:t>
                        </m:r>
                        <m:r>
                          <a:rPr lang="en-US" b="0" i="1" dirty="0" err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&lt; </m:t>
                    </m:r>
                    <m:r>
                      <a:rPr lang="en-US" b="0" i="1" dirty="0" err="1" smtClean="0">
                        <a:solidFill>
                          <a:schemeClr val="tx1"/>
                        </a:solidFill>
                        <a:latin typeface="Cambria Math"/>
                      </a:rPr>
                      <m:t>𝑑𝑖𝑠𝑡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dirty="0" err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𝑞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he-IL" dirty="0" smtClean="0">
                    <a:solidFill>
                      <a:schemeClr val="tx1"/>
                    </a:solidFill>
                  </a:rPr>
                  <a:t>  </a:t>
                </a:r>
              </a:p>
              <a:p>
                <a:pPr lvl="1" algn="r" rtl="1"/>
                <a:r>
                  <a:rPr lang="he-IL" dirty="0" smtClean="0">
                    <a:solidFill>
                      <a:schemeClr val="tx1"/>
                    </a:solidFill>
                  </a:rPr>
                  <a:t>לכל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𝑃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 כך ש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𝑗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 algn="r" rtl="1"/>
                <a:r>
                  <a:rPr lang="en-US" b="1" dirty="0">
                    <a:solidFill>
                      <a:schemeClr val="tx1"/>
                    </a:solidFill>
                  </a:rPr>
                  <a:t/>
                </a:r>
                <a:br>
                  <a:rPr lang="en-US" b="1" dirty="0">
                    <a:solidFill>
                      <a:schemeClr val="tx1"/>
                    </a:solidFill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8763000" cy="3289170"/>
              </a:xfrm>
              <a:prstGeom prst="rect">
                <a:avLst/>
              </a:prstGeom>
              <a:blipFill rotWithShape="1">
                <a:blip r:embed="rId2"/>
                <a:stretch>
                  <a:fillRect l="-1043" r="-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8" y="3124200"/>
            <a:ext cx="3564044" cy="3590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433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39931" y="914400"/>
                <a:ext cx="7467600" cy="3739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>
                  <a:lnSpc>
                    <a:spcPct val="150000"/>
                  </a:lnSpc>
                </a:pPr>
                <a:r>
                  <a:rPr lang="he-IL" sz="32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חישוב</a:t>
                </a:r>
                <a:r>
                  <a:rPr lang="en-US" sz="32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r>
                  <a:rPr lang="he-IL" sz="32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הדיאגרמה</a:t>
                </a:r>
                <a:endParaRPr lang="en-US" sz="3200" b="1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algn="just" rtl="1">
                  <a:lnSpc>
                    <a:spcPct val="150000"/>
                  </a:lnSpc>
                </a:pPr>
                <a:endParaRPr lang="he-IL" dirty="0" smtClean="0"/>
              </a:p>
              <a:p>
                <a:pPr algn="just" rtl="1">
                  <a:lnSpc>
                    <a:spcPct val="150000"/>
                  </a:lnSpc>
                </a:pPr>
                <a:r>
                  <a:rPr lang="he-IL" dirty="0" smtClean="0"/>
                  <a:t>ישנם </a:t>
                </a:r>
                <a:r>
                  <a:rPr lang="he-IL" dirty="0"/>
                  <a:t>שני אלגוריתמים לחישוב דיאגרמת וורונוי.</a:t>
                </a:r>
                <a:endParaRPr lang="en-US" dirty="0"/>
              </a:p>
              <a:p>
                <a:pPr algn="just" rtl="1">
                  <a:lnSpc>
                    <a:spcPct val="150000"/>
                  </a:lnSpc>
                </a:pPr>
                <a:r>
                  <a:rPr lang="he-IL" dirty="0"/>
                  <a:t>האלגוריתם הראשון הוא בעצם אלגוריתם בסיסי ופשוט לחישוב הדיאגרמה:</a:t>
                </a:r>
                <a:endParaRPr lang="en-US" dirty="0"/>
              </a:p>
              <a:p>
                <a:pPr algn="just" rtl="1">
                  <a:lnSpc>
                    <a:spcPct val="150000"/>
                  </a:lnSpc>
                </a:pPr>
                <a:r>
                  <a:rPr lang="he-IL" dirty="0"/>
                  <a:t>עבור כל אתר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he-IL" dirty="0"/>
                  <a:t>, הוא מחשב את החתך שיוצר את שני חצאי המישורים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𝒉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𝒒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he-IL" dirty="0"/>
                  <a:t>, כאשר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</m:t>
                    </m:r>
                    <m:r>
                      <a:rPr lang="en-US" i="1">
                        <a:latin typeface="Cambria Math"/>
                      </a:rPr>
                      <m:t>≠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</m:oMath>
                </a14:m>
                <a:r>
                  <a:rPr lang="he-IL" dirty="0"/>
                  <a:t>.</a:t>
                </a:r>
                <a:endParaRPr lang="en-US" dirty="0"/>
              </a:p>
              <a:p>
                <a:pPr algn="just" rtl="1">
                  <a:lnSpc>
                    <a:spcPct val="150000"/>
                  </a:lnSpc>
                </a:pPr>
                <a:r>
                  <a:rPr lang="he-IL" dirty="0"/>
                  <a:t>כלומר הוא מחשב כל תא בנפרד, עד שמתקבלת דיאגרמת וורונוי מלאה.</a:t>
                </a:r>
                <a:endParaRPr lang="en-US" dirty="0"/>
              </a:p>
              <a:p>
                <a:pPr algn="just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31" y="914400"/>
                <a:ext cx="7467600" cy="3739485"/>
              </a:xfrm>
              <a:prstGeom prst="rect">
                <a:avLst/>
              </a:prstGeom>
              <a:blipFill rotWithShape="1">
                <a:blip r:embed="rId2"/>
                <a:stretch>
                  <a:fillRect l="-1469" r="-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71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762000"/>
            <a:ext cx="7620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dirty="0"/>
              <a:t> </a:t>
            </a:r>
          </a:p>
          <a:p>
            <a:pPr algn="ctr" rtl="1"/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חישוב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he-IL" sz="3200" b="1" dirty="0" smtClean="0">
                <a:solidFill>
                  <a:schemeClr val="tx2">
                    <a:lumMod val="50000"/>
                  </a:schemeClr>
                </a:solidFill>
              </a:rPr>
              <a:t>הדיאגרמה</a:t>
            </a:r>
            <a:endParaRPr lang="en-US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r" rtl="1"/>
            <a:endParaRPr lang="en-US" b="1" dirty="0" smtClean="0"/>
          </a:p>
          <a:p>
            <a:pPr algn="r" rtl="1"/>
            <a:r>
              <a:rPr lang="he-IL" sz="2400" b="1" dirty="0" smtClean="0">
                <a:solidFill>
                  <a:srgbClr val="660066"/>
                </a:solidFill>
              </a:rPr>
              <a:t>אלגוריתם בסיסי – הדגמה</a:t>
            </a:r>
            <a:endParaRPr lang="en-US" sz="2400" b="1" dirty="0">
              <a:solidFill>
                <a:srgbClr val="660066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771799" y="2864768"/>
            <a:ext cx="3240361" cy="20882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3347864" y="3368824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4572000" y="3224808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3923928" y="4808984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5076056" y="4448944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4173612" y="3944888"/>
            <a:ext cx="72008" cy="7200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995936" y="3971310"/>
                <a:ext cx="1440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dirty="0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3971310"/>
                <a:ext cx="144016" cy="261610"/>
              </a:xfrm>
              <a:prstGeom prst="rect">
                <a:avLst/>
              </a:prstGeom>
              <a:blipFill rotWithShape="1">
                <a:blip r:embed="rId3"/>
                <a:stretch>
                  <a:fillRect r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17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670</TotalTime>
  <Words>924</Words>
  <Application>Microsoft Office PowerPoint</Application>
  <PresentationFormat>‫הצגה על המסך (4:3)</PresentationFormat>
  <Paragraphs>284</Paragraphs>
  <Slides>45</Slides>
  <Notes>2</Notes>
  <HiddenSlides>0</HiddenSlides>
  <MMClips>3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45</vt:i4>
      </vt:variant>
    </vt:vector>
  </HeadingPairs>
  <TitlesOfParts>
    <vt:vector size="46" baseType="lpstr">
      <vt:lpstr>Flow</vt:lpstr>
      <vt:lpstr>מצגת של PowerPoint</vt:lpstr>
      <vt:lpstr>מצגת של PowerPoint</vt:lpstr>
      <vt:lpstr>מצגת של PowerPoint</vt:lpstr>
      <vt:lpstr>מצגת של PowerPoint</vt:lpstr>
      <vt:lpstr>סיבוכיות דיאגרמת וורונוי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pcc</dc:creator>
  <cp:lastModifiedBy>Simcha Rozen</cp:lastModifiedBy>
  <cp:revision>312</cp:revision>
  <dcterms:created xsi:type="dcterms:W3CDTF">2014-11-23T21:01:28Z</dcterms:created>
  <dcterms:modified xsi:type="dcterms:W3CDTF">2014-11-30T09:31:06Z</dcterms:modified>
</cp:coreProperties>
</file>